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6"/>
  </p:notesMasterIdLst>
  <p:sldIdLst>
    <p:sldId id="256" r:id="rId3"/>
    <p:sldId id="257" r:id="rId4"/>
    <p:sldId id="258" r:id="rId5"/>
    <p:sldId id="259" r:id="rId6"/>
    <p:sldId id="260" r:id="rId7"/>
    <p:sldId id="261" r:id="rId8"/>
    <p:sldId id="263" r:id="rId9"/>
    <p:sldId id="264" r:id="rId10"/>
    <p:sldId id="265" r:id="rId11"/>
    <p:sldId id="266" r:id="rId12"/>
    <p:sldId id="267" r:id="rId13"/>
    <p:sldId id="275" r:id="rId14"/>
    <p:sldId id="274" r:id="rId15"/>
    <p:sldId id="269" r:id="rId16"/>
    <p:sldId id="271" r:id="rId17"/>
    <p:sldId id="272" r:id="rId18"/>
    <p:sldId id="273" r:id="rId19"/>
    <p:sldId id="288" r:id="rId20"/>
    <p:sldId id="277" r:id="rId21"/>
    <p:sldId id="279" r:id="rId22"/>
    <p:sldId id="280" r:id="rId23"/>
    <p:sldId id="282" r:id="rId24"/>
    <p:sldId id="283" r:id="rId25"/>
    <p:sldId id="285" r:id="rId26"/>
    <p:sldId id="286" r:id="rId27"/>
    <p:sldId id="291" r:id="rId28"/>
    <p:sldId id="292" r:id="rId29"/>
    <p:sldId id="293" r:id="rId30"/>
    <p:sldId id="294" r:id="rId31"/>
    <p:sldId id="295" r:id="rId32"/>
    <p:sldId id="296" r:id="rId33"/>
    <p:sldId id="290" r:id="rId34"/>
    <p:sldId id="289"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F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735" autoAdjust="0"/>
    <p:restoredTop sz="67746" autoAdjust="0"/>
  </p:normalViewPr>
  <p:slideViewPr>
    <p:cSldViewPr snapToGrid="0">
      <p:cViewPr varScale="1">
        <p:scale>
          <a:sx n="77" d="100"/>
          <a:sy n="77" d="100"/>
        </p:scale>
        <p:origin x="112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customschemas.google.com/relationships/presentationmetadata" Target="metadata"/><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b658457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g1b6584572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4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7729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0f467023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63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295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04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76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a:t>
            </a:r>
            <a:endParaRPr lang="en-US" dirty="0"/>
          </a:p>
        </p:txBody>
      </p:sp>
    </p:spTree>
    <p:extLst>
      <p:ext uri="{BB962C8B-B14F-4D97-AF65-F5344CB8AC3E}">
        <p14:creationId xmlns:p14="http://schemas.microsoft.com/office/powerpoint/2010/main" val="2226371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592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470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611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261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109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09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670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b6584572ae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1b6584572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b6584572ae_0_0"/>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1.The Top Breweries The Big 5</a:t>
            </a:r>
            <a:endParaRPr b="1" dirty="0">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   </a:t>
            </a:r>
            <a:endParaRPr b="1" dirty="0">
              <a:solidFill>
                <a:srgbClr val="DE1930"/>
              </a:solidFill>
              <a:latin typeface="Trebuchet MS"/>
              <a:ea typeface="Trebuchet MS"/>
              <a:cs typeface="Trebuchet MS"/>
              <a:sym typeface="Trebuchet MS"/>
            </a:endParaRPr>
          </a:p>
        </p:txBody>
      </p:sp>
      <p:sp>
        <p:nvSpPr>
          <p:cNvPr id="230" name="Google Shape;230;g1b6584572ae_0_0"/>
          <p:cNvSpPr txBox="1"/>
          <p:nvPr/>
        </p:nvSpPr>
        <p:spPr>
          <a:xfrm>
            <a:off x="7958138" y="897750"/>
            <a:ext cx="4233862" cy="506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Oskar Blues Brewery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Cigar City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Sun King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Brewery Vivant</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Sixpoint Craft Ales</a:t>
            </a: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p:txBody>
      </p:sp>
      <p:sp>
        <p:nvSpPr>
          <p:cNvPr id="231" name="Google Shape;231;g1b6584572ae_0_0"/>
          <p:cNvSpPr txBox="1"/>
          <p:nvPr/>
        </p:nvSpPr>
        <p:spPr>
          <a:xfrm>
            <a:off x="2152950" y="6088500"/>
            <a:ext cx="7886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If we are planning an acquisition, Brewery Vivant is definitely worth looking at</a:t>
            </a:r>
            <a:endParaRPr sz="1900" b="1" dirty="0">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C67AB2A5-4042-DEBA-6771-2E3FA802A5DA}"/>
              </a:ext>
            </a:extLst>
          </p:cNvPr>
          <p:cNvPicPr>
            <a:picLocks noChangeAspect="1"/>
          </p:cNvPicPr>
          <p:nvPr/>
        </p:nvPicPr>
        <p:blipFill>
          <a:blip r:embed="rId3"/>
          <a:stretch>
            <a:fillRect/>
          </a:stretch>
        </p:blipFill>
        <p:spPr>
          <a:xfrm>
            <a:off x="76200" y="1267478"/>
            <a:ext cx="7405687" cy="4004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7780739"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solidFill>
                  <a:srgbClr val="292929"/>
                </a:solidFill>
                <a:effectLst/>
              </a:rPr>
              <a:t>Data Cleaning is one of the important steps in an EDA</a:t>
            </a:r>
            <a:endParaRPr lang="en-US" sz="2400" dirty="0">
              <a:solidFill>
                <a:srgbClr val="292929"/>
              </a:solidFill>
            </a:endParaRPr>
          </a:p>
          <a:p>
            <a:r>
              <a:rPr lang="en-US" sz="2400" dirty="0">
                <a:solidFill>
                  <a:srgbClr val="292929"/>
                </a:solidFill>
              </a:rPr>
              <a:t>H</a:t>
            </a:r>
            <a:r>
              <a:rPr lang="en-US" sz="2400" b="0" i="0" dirty="0">
                <a:solidFill>
                  <a:srgbClr val="292929"/>
                </a:solidFill>
                <a:effectLst/>
              </a:rPr>
              <a:t>andling missing values is part of the Data Cleansing activities</a:t>
            </a:r>
          </a:p>
          <a:p>
            <a:r>
              <a:rPr lang="en-US" sz="2400" dirty="0">
                <a:solidFill>
                  <a:srgbClr val="292929"/>
                </a:solidFill>
              </a:rPr>
              <a:t>Missing values datasets</a:t>
            </a:r>
          </a:p>
          <a:p>
            <a:pPr lvl="1"/>
            <a:r>
              <a:rPr lang="en-US" dirty="0">
                <a:solidFill>
                  <a:srgbClr val="292929"/>
                </a:solidFill>
              </a:rPr>
              <a:t>Dataset </a:t>
            </a:r>
            <a:r>
              <a:rPr lang="en-US" dirty="0" err="1">
                <a:solidFill>
                  <a:srgbClr val="292929"/>
                </a:solidFill>
              </a:rPr>
              <a:t>DF_Beers</a:t>
            </a:r>
            <a:r>
              <a:rPr lang="en-US" dirty="0">
                <a:solidFill>
                  <a:srgbClr val="292929"/>
                </a:solidFill>
              </a:rPr>
              <a:t>: ABV:62 missing </a:t>
            </a:r>
            <a:r>
              <a:rPr lang="en-US" dirty="0" err="1">
                <a:solidFill>
                  <a:srgbClr val="292929"/>
                </a:solidFill>
              </a:rPr>
              <a:t>values,IBU</a:t>
            </a:r>
            <a:r>
              <a:rPr lang="en-US" dirty="0">
                <a:solidFill>
                  <a:srgbClr val="292929"/>
                </a:solidFill>
              </a:rPr>
              <a:t>: 1005 missing values</a:t>
            </a:r>
          </a:p>
          <a:p>
            <a:r>
              <a:rPr lang="en-US" sz="2400" dirty="0">
                <a:solidFill>
                  <a:srgbClr val="292929"/>
                </a:solidFill>
              </a:rPr>
              <a:t>Approaches to deal with the missing values in our dataset</a:t>
            </a:r>
          </a:p>
          <a:p>
            <a:pPr lvl="1"/>
            <a:r>
              <a:rPr lang="en-US" dirty="0" err="1">
                <a:solidFill>
                  <a:srgbClr val="292929"/>
                </a:solidFill>
              </a:rPr>
              <a:t>ABV</a:t>
            </a:r>
            <a:r>
              <a:rPr lang="en-US" dirty="0" err="1">
                <a:solidFill>
                  <a:srgbClr val="292929"/>
                </a:solidFill>
                <a:sym typeface="Wingdings" panose="05000000000000000000" pitchFamily="2" charset="2"/>
              </a:rPr>
              <a:t>Replacing</a:t>
            </a:r>
            <a:r>
              <a:rPr lang="en-US" dirty="0">
                <a:solidFill>
                  <a:srgbClr val="292929"/>
                </a:solidFill>
                <a:sym typeface="Wingdings" panose="05000000000000000000" pitchFamily="2" charset="2"/>
              </a:rPr>
              <a:t> missing values using Mean</a:t>
            </a:r>
          </a:p>
          <a:p>
            <a:pPr lvl="1"/>
            <a:r>
              <a:rPr lang="en-US" dirty="0">
                <a:solidFill>
                  <a:srgbClr val="292929"/>
                </a:solidFill>
                <a:sym typeface="Wingdings" panose="05000000000000000000" pitchFamily="2" charset="2"/>
              </a:rPr>
              <a:t>IBUReplacing missing values using KnnImputation</a:t>
            </a:r>
          </a:p>
        </p:txBody>
      </p:sp>
      <p:sp>
        <p:nvSpPr>
          <p:cNvPr id="9" name="TextBox 8">
            <a:extLst>
              <a:ext uri="{FF2B5EF4-FFF2-40B4-BE49-F238E27FC236}">
                <a16:creationId xmlns:a16="http://schemas.microsoft.com/office/drawing/2014/main" id="{6BF1EC86-9DAD-D384-ADD6-69F473A32D8D}"/>
              </a:ext>
            </a:extLst>
          </p:cNvPr>
          <p:cNvSpPr txBox="1"/>
          <p:nvPr/>
        </p:nvSpPr>
        <p:spPr>
          <a:xfrm>
            <a:off x="8261520" y="3141394"/>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8025513" y="120470"/>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10" y="195308"/>
            <a:ext cx="3139439" cy="2953247"/>
          </a:xfrm>
          <a:prstGeom prst="rect">
            <a:avLst/>
          </a:prstGeom>
          <a:ln>
            <a:solidFill>
              <a:schemeClr val="accent1"/>
            </a:solidFill>
          </a:ln>
        </p:spPr>
      </p:pic>
      <p:pic>
        <p:nvPicPr>
          <p:cNvPr id="8" name="Picture 7">
            <a:extLst>
              <a:ext uri="{FF2B5EF4-FFF2-40B4-BE49-F238E27FC236}">
                <a16:creationId xmlns:a16="http://schemas.microsoft.com/office/drawing/2014/main" id="{60628692-EE7E-380C-2138-15BEEE4FDC99}"/>
              </a:ext>
            </a:extLst>
          </p:cNvPr>
          <p:cNvPicPr>
            <a:picLocks noChangeAspect="1"/>
          </p:cNvPicPr>
          <p:nvPr/>
        </p:nvPicPr>
        <p:blipFill>
          <a:blip r:embed="rId4"/>
          <a:stretch>
            <a:fillRect/>
          </a:stretch>
        </p:blipFill>
        <p:spPr>
          <a:xfrm>
            <a:off x="8305110" y="3634132"/>
            <a:ext cx="3199492" cy="2796901"/>
          </a:xfrm>
          <a:prstGeom prst="rect">
            <a:avLst/>
          </a:prstGeom>
          <a:ln>
            <a:solidFill>
              <a:schemeClr val="accent1"/>
            </a:solidFill>
          </a:ln>
        </p:spPr>
      </p:pic>
      <p:sp>
        <p:nvSpPr>
          <p:cNvPr id="11" name="TextBox 10">
            <a:extLst>
              <a:ext uri="{FF2B5EF4-FFF2-40B4-BE49-F238E27FC236}">
                <a16:creationId xmlns:a16="http://schemas.microsoft.com/office/drawing/2014/main" id="{006AEE48-D2B4-18B2-FC6A-3502FF4C2FEC}"/>
              </a:ext>
            </a:extLst>
          </p:cNvPr>
          <p:cNvSpPr txBox="1"/>
          <p:nvPr/>
        </p:nvSpPr>
        <p:spPr>
          <a:xfrm>
            <a:off x="8194088" y="6441130"/>
            <a:ext cx="2759620" cy="307777"/>
          </a:xfrm>
          <a:prstGeom prst="rect">
            <a:avLst/>
          </a:prstGeom>
          <a:noFill/>
        </p:spPr>
        <p:txBody>
          <a:bodyPr wrap="square" rtlCol="0">
            <a:spAutoFit/>
          </a:bodyPr>
          <a:lstStyle/>
          <a:p>
            <a:r>
              <a:rPr lang="en-US" i="1" dirty="0"/>
              <a:t>Image 2: KNN Imputation IBU</a:t>
            </a:r>
          </a:p>
        </p:txBody>
      </p:sp>
    </p:spTree>
    <p:extLst>
      <p:ext uri="{BB962C8B-B14F-4D97-AF65-F5344CB8AC3E}">
        <p14:creationId xmlns:p14="http://schemas.microsoft.com/office/powerpoint/2010/main" val="20367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sp>
        <p:nvSpPr>
          <p:cNvPr id="7" name="Arrow: Down 6">
            <a:extLst>
              <a:ext uri="{FF2B5EF4-FFF2-40B4-BE49-F238E27FC236}">
                <a16:creationId xmlns:a16="http://schemas.microsoft.com/office/drawing/2014/main" id="{A8431DFA-9B8F-3858-A2D8-81C9120FF53B}"/>
              </a:ext>
            </a:extLst>
          </p:cNvPr>
          <p:cNvSpPr/>
          <p:nvPr/>
        </p:nvSpPr>
        <p:spPr>
          <a:xfrm>
            <a:off x="4880554" y="2479040"/>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4093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95358"/>
            <a:ext cx="4922872" cy="4834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IBU Analysis Missing values</a:t>
            </a:r>
          </a:p>
          <a:p>
            <a:r>
              <a:rPr lang="en-US" sz="2000" dirty="0">
                <a:solidFill>
                  <a:srgbClr val="292929"/>
                </a:solidFill>
              </a:rPr>
              <a:t>Large number missing values</a:t>
            </a:r>
          </a:p>
          <a:p>
            <a:r>
              <a:rPr lang="en-US" sz="2000" dirty="0">
                <a:solidFill>
                  <a:srgbClr val="292929"/>
                </a:solidFill>
              </a:rPr>
              <a:t>Replacing missing values with the mean is a bad idea</a:t>
            </a:r>
          </a:p>
          <a:p>
            <a:r>
              <a:rPr lang="en-US" sz="2000" dirty="0">
                <a:solidFill>
                  <a:srgbClr val="292929"/>
                </a:solidFill>
              </a:rPr>
              <a:t>Find a sophisticated method to deal with this problem</a:t>
            </a:r>
          </a:p>
          <a:p>
            <a:r>
              <a:rPr lang="en-US" sz="2000" dirty="0">
                <a:solidFill>
                  <a:srgbClr val="292929"/>
                </a:solidFill>
              </a:rPr>
              <a:t>There’s a positive relationship between IBU and ABV</a:t>
            </a:r>
          </a:p>
          <a:p>
            <a:r>
              <a:rPr lang="en-US" sz="2000" dirty="0">
                <a:solidFill>
                  <a:srgbClr val="292929"/>
                </a:solidFill>
              </a:rPr>
              <a:t>KNN imputation method to replace missing values with more plausible values</a:t>
            </a:r>
          </a:p>
          <a:p>
            <a:r>
              <a:rPr lang="en-US" sz="2000" dirty="0">
                <a:solidFill>
                  <a:srgbClr val="292929"/>
                </a:solidFill>
              </a:rPr>
              <a:t>The resulting distribution is very similar to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3"/>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4"/>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5"/>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6"/>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KS has the lowest Median IBU, while WV has the highest Median IBU.</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Utah has the lowest Median ABV, while DC has the highest median ABV.</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It is interesting that </a:t>
            </a:r>
            <a:r>
              <a:rPr lang="en-US" sz="2250" dirty="0">
                <a:solidFill>
                  <a:srgbClr val="202124"/>
                </a:solidFill>
                <a:highlight>
                  <a:srgbClr val="FFFFFF"/>
                </a:highlight>
                <a:latin typeface="Roboto"/>
                <a:ea typeface="Roboto"/>
                <a:cs typeface="Roboto"/>
                <a:sym typeface="Roboto"/>
              </a:rPr>
              <a:t>West Virginia</a:t>
            </a:r>
            <a:r>
              <a:rPr lang="en-US" sz="2200" dirty="0">
                <a:solidFill>
                  <a:srgbClr val="292929"/>
                </a:solidFill>
                <a:latin typeface="Trebuchet MS"/>
                <a:ea typeface="Trebuchet MS"/>
                <a:cs typeface="Trebuchet MS"/>
                <a:sym typeface="Trebuchet MS"/>
              </a:rPr>
              <a:t> has both the highest IBU and ABV</a:t>
            </a:r>
            <a:endParaRPr sz="2200" dirty="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4589237"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1.Lee Hill Series Vol. 5 - Belgian Style </a:t>
            </a:r>
            <a:r>
              <a:rPr lang="en-US" b="1" dirty="0" err="1">
                <a:solidFill>
                  <a:schemeClr val="dk1"/>
                </a:solidFill>
                <a:highlight>
                  <a:srgbClr val="FFFFFF"/>
                </a:highlight>
                <a:latin typeface="Trebuchet MS"/>
                <a:ea typeface="Trebuchet MS"/>
                <a:cs typeface="Trebuchet MS"/>
                <a:sym typeface="Trebuchet MS"/>
              </a:rPr>
              <a:t>Quadrupel</a:t>
            </a:r>
            <a:r>
              <a:rPr lang="en-US" b="1" dirty="0">
                <a:solidFill>
                  <a:schemeClr val="dk1"/>
                </a:solidFill>
                <a:highlight>
                  <a:srgbClr val="FFFFFF"/>
                </a:highlight>
                <a:latin typeface="Trebuchet MS"/>
                <a:ea typeface="Trebuchet MS"/>
                <a:cs typeface="Trebuchet MS"/>
                <a:sym typeface="Trebuchet MS"/>
              </a:rPr>
              <a:t> Ale</a:t>
            </a:r>
            <a:endParaRPr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Boulder,Colorado</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ABV:0.128</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2.  </a:t>
            </a:r>
            <a:r>
              <a:rPr lang="en-US" b="1" dirty="0">
                <a:solidFill>
                  <a:schemeClr val="dk1"/>
                </a:solidFill>
                <a:latin typeface="Trebuchet MS"/>
                <a:ea typeface="Trebuchet MS"/>
                <a:cs typeface="Trebuchet MS"/>
                <a:sym typeface="Trebuchet MS"/>
              </a:rPr>
              <a:t>London Balling</a:t>
            </a:r>
            <a:endParaRPr b="1" dirty="0">
              <a:solidFill>
                <a:schemeClr val="dk1"/>
              </a:solidFill>
              <a:latin typeface="Trebuchet MS"/>
              <a:ea typeface="Trebuchet MS"/>
              <a:cs typeface="Trebuchet MS"/>
              <a:sym typeface="Trebuchet MS"/>
            </a:endParaRPr>
          </a:p>
          <a:p>
            <a:pPr marL="457200" lvl="0"/>
            <a:r>
              <a:rPr lang="en-US" dirty="0" err="1">
                <a:solidFill>
                  <a:schemeClr val="dk1"/>
                </a:solidFill>
                <a:latin typeface="Trebuchet MS"/>
                <a:ea typeface="Trebuchet MS"/>
                <a:cs typeface="Trebuchet MS"/>
                <a:sym typeface="Trebuchet MS"/>
              </a:rPr>
              <a:t>From:</a:t>
            </a:r>
            <a:r>
              <a:rPr lang="en-US" dirty="0" err="1"/>
              <a:t>Louisville</a:t>
            </a:r>
            <a:r>
              <a:rPr lang="en-US" dirty="0" err="1">
                <a:solidFill>
                  <a:schemeClr val="dk1"/>
                </a:solidFill>
                <a:latin typeface="Trebuchet MS"/>
                <a:ea typeface="Trebuchet MS"/>
                <a:cs typeface="Trebuchet MS"/>
                <a:sym typeface="Trebuchet MS"/>
              </a:rPr>
              <a:t>,</a:t>
            </a:r>
            <a:r>
              <a:rPr lang="en-US" dirty="0" err="1">
                <a:solidFill>
                  <a:schemeClr val="dk1"/>
                </a:solidFill>
                <a:highlight>
                  <a:srgbClr val="FFFFFF"/>
                </a:highlight>
                <a:latin typeface="Trebuchet MS"/>
                <a:ea typeface="Trebuchet MS"/>
                <a:cs typeface="Trebuchet MS"/>
                <a:sym typeface="Trebuchet MS"/>
              </a:rPr>
              <a:t>Kentucky</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ABV:0.125</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3. </a:t>
            </a:r>
            <a:r>
              <a:rPr lang="en-US" b="1" dirty="0" err="1">
                <a:solidFill>
                  <a:schemeClr val="dk1"/>
                </a:solidFill>
                <a:highlight>
                  <a:srgbClr val="FFFFFF"/>
                </a:highlight>
                <a:latin typeface="Trebuchet MS"/>
                <a:ea typeface="Trebuchet MS"/>
                <a:cs typeface="Trebuchet MS"/>
                <a:sym typeface="Trebuchet MS"/>
              </a:rPr>
              <a:t>Csar</a:t>
            </a:r>
            <a:endParaRPr b="1" dirty="0">
              <a:solidFill>
                <a:schemeClr val="dk1"/>
              </a:solidFill>
              <a:highlight>
                <a:srgbClr val="FFFFFF"/>
              </a:highlight>
              <a:latin typeface="Trebuchet MS"/>
              <a:ea typeface="Trebuchet MS"/>
              <a:cs typeface="Trebuchet MS"/>
              <a:sym typeface="Trebuchet MS"/>
            </a:endParaRPr>
          </a:p>
          <a:p>
            <a:pPr marL="457200" lvl="0"/>
            <a:r>
              <a:rPr lang="en-US" dirty="0">
                <a:solidFill>
                  <a:schemeClr val="dk1"/>
                </a:solidFill>
                <a:highlight>
                  <a:srgbClr val="FFFFFF"/>
                </a:highlight>
                <a:latin typeface="Trebuchet MS"/>
                <a:ea typeface="Trebuchet MS"/>
                <a:cs typeface="Trebuchet MS"/>
                <a:sym typeface="Trebuchet MS"/>
              </a:rPr>
              <a:t>From: </a:t>
            </a:r>
            <a:r>
              <a:rPr lang="en-US" dirty="0" err="1">
                <a:highlight>
                  <a:srgbClr val="FFFFFF"/>
                </a:highlight>
              </a:rPr>
              <a:t>Evansville</a:t>
            </a:r>
            <a:r>
              <a:rPr lang="en-US" dirty="0" err="1">
                <a:solidFill>
                  <a:schemeClr val="dk1"/>
                </a:solidFill>
                <a:highlight>
                  <a:srgbClr val="FFFFFF"/>
                </a:highlight>
                <a:latin typeface="Trebuchet MS"/>
                <a:ea typeface="Trebuchet MS"/>
                <a:cs typeface="Trebuchet MS"/>
                <a:sym typeface="Trebuchet MS"/>
              </a:rPr>
              <a:t>,Indiana</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AVB:0.120</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4. </a:t>
            </a:r>
            <a:r>
              <a:rPr lang="en-US" b="1" dirty="0">
                <a:solidFill>
                  <a:schemeClr val="dk1"/>
                </a:solidFill>
                <a:latin typeface="Trebuchet MS"/>
                <a:ea typeface="Trebuchet MS"/>
                <a:cs typeface="Trebuchet MS"/>
                <a:sym typeface="Trebuchet MS"/>
              </a:rPr>
              <a:t>Lee Hill Series Vol. 4 - Manhattan Style Rye Ale</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a:t>
            </a:r>
            <a:r>
              <a:rPr lang="en-US" dirty="0" err="1">
                <a:solidFill>
                  <a:schemeClr val="dk1"/>
                </a:solidFill>
                <a:latin typeface="Trebuchet MS"/>
                <a:ea typeface="Trebuchet MS"/>
                <a:cs typeface="Trebuchet MS"/>
                <a:sym typeface="Trebuchet MS"/>
              </a:rPr>
              <a:t>Colorado</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ABV:0.104</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5. 4Beans</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Brooklyn, New York </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a:t>
            </a:r>
            <a:r>
              <a:rPr lang="en-US" dirty="0">
                <a:solidFill>
                  <a:schemeClr val="dk1"/>
                </a:solidFill>
                <a:highlight>
                  <a:srgbClr val="FFFFFF"/>
                </a:highlight>
                <a:latin typeface="Trebuchet MS"/>
                <a:ea typeface="Trebuchet MS"/>
                <a:cs typeface="Trebuchet MS"/>
                <a:sym typeface="Trebuchet MS"/>
              </a:rPr>
              <a:t>0.100</a:t>
            </a:r>
            <a:endParaRPr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33306A2-36D5-D402-BF0F-B622FF9CF9D7}"/>
              </a:ext>
            </a:extLst>
          </p:cNvPr>
          <p:cNvPicPr>
            <a:picLocks noChangeAspect="1"/>
          </p:cNvPicPr>
          <p:nvPr/>
        </p:nvPicPr>
        <p:blipFill>
          <a:blip r:embed="rId3"/>
          <a:stretch>
            <a:fillRect/>
          </a:stretch>
        </p:blipFill>
        <p:spPr>
          <a:xfrm>
            <a:off x="288263" y="1132596"/>
            <a:ext cx="6814174" cy="4592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animEffect transition="in" filter="fade">
                                      <p:cBhvr>
                                        <p:cTn id="7" dur="500"/>
                                        <p:tgtEl>
                                          <p:spTgt spid="2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
                                            <p:txEl>
                                              <p:pRg st="1" end="1"/>
                                            </p:txEl>
                                          </p:spTgt>
                                        </p:tgtEl>
                                        <p:attrNameLst>
                                          <p:attrName>style.visibility</p:attrName>
                                        </p:attrNameLst>
                                      </p:cBhvr>
                                      <p:to>
                                        <p:strVal val="visible"/>
                                      </p:to>
                                    </p:set>
                                    <p:animEffect transition="in" filter="fade">
                                      <p:cBhvr>
                                        <p:cTn id="10" dur="500"/>
                                        <p:tgtEl>
                                          <p:spTgt spid="2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6">
                                            <p:txEl>
                                              <p:pRg st="2" end="2"/>
                                            </p:txEl>
                                          </p:spTgt>
                                        </p:tgtEl>
                                        <p:attrNameLst>
                                          <p:attrName>style.visibility</p:attrName>
                                        </p:attrNameLst>
                                      </p:cBhvr>
                                      <p:to>
                                        <p:strVal val="visible"/>
                                      </p:to>
                                    </p:set>
                                    <p:animEffect transition="in" filter="fade">
                                      <p:cBhvr>
                                        <p:cTn id="13" dur="500"/>
                                        <p:tgtEl>
                                          <p:spTgt spid="27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6">
                                            <p:txEl>
                                              <p:pRg st="4" end="4"/>
                                            </p:txEl>
                                          </p:spTgt>
                                        </p:tgtEl>
                                        <p:attrNameLst>
                                          <p:attrName>style.visibility</p:attrName>
                                        </p:attrNameLst>
                                      </p:cBhvr>
                                      <p:to>
                                        <p:strVal val="visible"/>
                                      </p:to>
                                    </p:set>
                                    <p:animEffect transition="in" filter="fade">
                                      <p:cBhvr>
                                        <p:cTn id="18" dur="500"/>
                                        <p:tgtEl>
                                          <p:spTgt spid="27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76">
                                            <p:txEl>
                                              <p:pRg st="5" end="5"/>
                                            </p:txEl>
                                          </p:spTgt>
                                        </p:tgtEl>
                                        <p:attrNameLst>
                                          <p:attrName>style.visibility</p:attrName>
                                        </p:attrNameLst>
                                      </p:cBhvr>
                                      <p:to>
                                        <p:strVal val="visible"/>
                                      </p:to>
                                    </p:set>
                                    <p:animEffect transition="in" filter="fade">
                                      <p:cBhvr>
                                        <p:cTn id="21" dur="500"/>
                                        <p:tgtEl>
                                          <p:spTgt spid="27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6">
                                            <p:txEl>
                                              <p:pRg st="6" end="6"/>
                                            </p:txEl>
                                          </p:spTgt>
                                        </p:tgtEl>
                                        <p:attrNameLst>
                                          <p:attrName>style.visibility</p:attrName>
                                        </p:attrNameLst>
                                      </p:cBhvr>
                                      <p:to>
                                        <p:strVal val="visible"/>
                                      </p:to>
                                    </p:set>
                                    <p:animEffect transition="in" filter="fade">
                                      <p:cBhvr>
                                        <p:cTn id="24" dur="500"/>
                                        <p:tgtEl>
                                          <p:spTgt spid="27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6">
                                            <p:txEl>
                                              <p:pRg st="8" end="8"/>
                                            </p:txEl>
                                          </p:spTgt>
                                        </p:tgtEl>
                                        <p:attrNameLst>
                                          <p:attrName>style.visibility</p:attrName>
                                        </p:attrNameLst>
                                      </p:cBhvr>
                                      <p:to>
                                        <p:strVal val="visible"/>
                                      </p:to>
                                    </p:set>
                                    <p:animEffect transition="in" filter="fade">
                                      <p:cBhvr>
                                        <p:cTn id="29" dur="500"/>
                                        <p:tgtEl>
                                          <p:spTgt spid="27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76">
                                            <p:txEl>
                                              <p:pRg st="9" end="9"/>
                                            </p:txEl>
                                          </p:spTgt>
                                        </p:tgtEl>
                                        <p:attrNameLst>
                                          <p:attrName>style.visibility</p:attrName>
                                        </p:attrNameLst>
                                      </p:cBhvr>
                                      <p:to>
                                        <p:strVal val="visible"/>
                                      </p:to>
                                    </p:set>
                                    <p:animEffect transition="in" filter="fade">
                                      <p:cBhvr>
                                        <p:cTn id="32" dur="500"/>
                                        <p:tgtEl>
                                          <p:spTgt spid="2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76">
                                            <p:txEl>
                                              <p:pRg st="10" end="10"/>
                                            </p:txEl>
                                          </p:spTgt>
                                        </p:tgtEl>
                                        <p:attrNameLst>
                                          <p:attrName>style.visibility</p:attrName>
                                        </p:attrNameLst>
                                      </p:cBhvr>
                                      <p:to>
                                        <p:strVal val="visible"/>
                                      </p:to>
                                    </p:set>
                                    <p:animEffect transition="in" filter="fade">
                                      <p:cBhvr>
                                        <p:cTn id="35" dur="500"/>
                                        <p:tgtEl>
                                          <p:spTgt spid="276">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
                                            <p:txEl>
                                              <p:pRg st="12" end="12"/>
                                            </p:txEl>
                                          </p:spTgt>
                                        </p:tgtEl>
                                        <p:attrNameLst>
                                          <p:attrName>style.visibility</p:attrName>
                                        </p:attrNameLst>
                                      </p:cBhvr>
                                      <p:to>
                                        <p:strVal val="visible"/>
                                      </p:to>
                                    </p:set>
                                    <p:animEffect transition="in" filter="fade">
                                      <p:cBhvr>
                                        <p:cTn id="40" dur="500"/>
                                        <p:tgtEl>
                                          <p:spTgt spid="276">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76">
                                            <p:txEl>
                                              <p:pRg st="13" end="13"/>
                                            </p:txEl>
                                          </p:spTgt>
                                        </p:tgtEl>
                                        <p:attrNameLst>
                                          <p:attrName>style.visibility</p:attrName>
                                        </p:attrNameLst>
                                      </p:cBhvr>
                                      <p:to>
                                        <p:strVal val="visible"/>
                                      </p:to>
                                    </p:set>
                                    <p:animEffect transition="in" filter="fade">
                                      <p:cBhvr>
                                        <p:cTn id="43" dur="500"/>
                                        <p:tgtEl>
                                          <p:spTgt spid="276">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76">
                                            <p:txEl>
                                              <p:pRg st="14" end="14"/>
                                            </p:txEl>
                                          </p:spTgt>
                                        </p:tgtEl>
                                        <p:attrNameLst>
                                          <p:attrName>style.visibility</p:attrName>
                                        </p:attrNameLst>
                                      </p:cBhvr>
                                      <p:to>
                                        <p:strVal val="visible"/>
                                      </p:to>
                                    </p:set>
                                    <p:animEffect transition="in" filter="fade">
                                      <p:cBhvr>
                                        <p:cTn id="46" dur="500"/>
                                        <p:tgtEl>
                                          <p:spTgt spid="27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6">
                                            <p:txEl>
                                              <p:pRg st="16" end="16"/>
                                            </p:txEl>
                                          </p:spTgt>
                                        </p:tgtEl>
                                        <p:attrNameLst>
                                          <p:attrName>style.visibility</p:attrName>
                                        </p:attrNameLst>
                                      </p:cBhvr>
                                      <p:to>
                                        <p:strVal val="visible"/>
                                      </p:to>
                                    </p:set>
                                    <p:animEffect transition="in" filter="fade">
                                      <p:cBhvr>
                                        <p:cTn id="51" dur="500"/>
                                        <p:tgtEl>
                                          <p:spTgt spid="276">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76">
                                            <p:txEl>
                                              <p:pRg st="17" end="17"/>
                                            </p:txEl>
                                          </p:spTgt>
                                        </p:tgtEl>
                                        <p:attrNameLst>
                                          <p:attrName>style.visibility</p:attrName>
                                        </p:attrNameLst>
                                      </p:cBhvr>
                                      <p:to>
                                        <p:strVal val="visible"/>
                                      </p:to>
                                    </p:set>
                                    <p:animEffect transition="in" filter="fade">
                                      <p:cBhvr>
                                        <p:cTn id="54" dur="500"/>
                                        <p:tgtEl>
                                          <p:spTgt spid="27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1.</a:t>
            </a:r>
            <a:r>
              <a:rPr lang="en-US" sz="1600" dirty="0">
                <a:solidFill>
                  <a:schemeClr val="dk1"/>
                </a:solidFill>
                <a:highlight>
                  <a:srgbClr val="FFFFFF"/>
                </a:highlight>
                <a:latin typeface="Trebuchet MS"/>
                <a:ea typeface="Trebuchet MS"/>
                <a:cs typeface="Trebuchet MS"/>
                <a:sym typeface="Trebuchet MS"/>
              </a:rPr>
              <a:t>Bitter Bitch Imperial 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Astoria,Oregon</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IBU:138</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2.  </a:t>
            </a:r>
            <a:r>
              <a:rPr lang="en-US" sz="1600" dirty="0">
                <a:solidFill>
                  <a:schemeClr val="dk1"/>
                </a:solidFill>
                <a:latin typeface="Trebuchet MS"/>
                <a:ea typeface="Trebuchet MS"/>
                <a:cs typeface="Trebuchet MS"/>
                <a:sym typeface="Trebuchet MS"/>
              </a:rPr>
              <a:t>Troopers Alley IPA</a:t>
            </a:r>
            <a:endParaRPr sz="1600"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err="1">
                <a:solidFill>
                  <a:schemeClr val="dk1"/>
                </a:solidFill>
                <a:latin typeface="Trebuchet MS"/>
                <a:ea typeface="Trebuchet MS"/>
                <a:cs typeface="Trebuchet MS"/>
                <a:sym typeface="Trebuchet MS"/>
              </a:rPr>
              <a:t>From:Abingdon,</a:t>
            </a:r>
            <a:r>
              <a:rPr lang="en-US" sz="1600" dirty="0" err="1">
                <a:solidFill>
                  <a:schemeClr val="dk1"/>
                </a:solidFill>
                <a:highlight>
                  <a:srgbClr val="FFFFFF"/>
                </a:highlight>
                <a:latin typeface="Trebuchet MS"/>
                <a:ea typeface="Trebuchet MS"/>
                <a:cs typeface="Trebuchet MS"/>
                <a:sym typeface="Trebuchet MS"/>
              </a:rPr>
              <a:t>VA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a:t>
            </a:r>
            <a:r>
              <a:rPr lang="en-US" sz="1600" dirty="0">
                <a:highlight>
                  <a:srgbClr val="FFFFFF"/>
                </a:highlight>
                <a:latin typeface="Trebuchet MS"/>
                <a:ea typeface="Trebuchet MS"/>
                <a:cs typeface="Trebuchet MS"/>
                <a:sym typeface="Trebuchet MS"/>
              </a:rPr>
              <a:t>135</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3. </a:t>
            </a:r>
            <a:r>
              <a:rPr lang="en-US" sz="1600" dirty="0">
                <a:solidFill>
                  <a:schemeClr val="dk1"/>
                </a:solidFill>
                <a:highlight>
                  <a:srgbClr val="FFFFFF"/>
                </a:highlight>
                <a:latin typeface="Trebuchet MS"/>
                <a:ea typeface="Trebuchet MS"/>
                <a:cs typeface="Trebuchet MS"/>
                <a:sym typeface="Trebuchet MS"/>
              </a:rPr>
              <a:t>Dead-Eye DIPA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Gloucester,MA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IBU:130</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Trebuchet MS"/>
                <a:ea typeface="Trebuchet MS"/>
                <a:cs typeface="Trebuchet MS"/>
                <a:sym typeface="Trebuchet MS"/>
              </a:rPr>
              <a:t>4.Bay of Bengal Double IPA (2014)</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From: </a:t>
            </a:r>
            <a:r>
              <a:rPr lang="en-US" sz="1600" dirty="0" err="1">
                <a:solidFill>
                  <a:schemeClr val="dk1"/>
                </a:solidFill>
                <a:latin typeface="Trebuchet MS"/>
                <a:ea typeface="Trebuchet MS"/>
                <a:cs typeface="Trebuchet MS"/>
                <a:sym typeface="Trebuchet MS"/>
              </a:rPr>
              <a:t>Cincinnati,OH</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IBU:126</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lvl="0"/>
            <a:r>
              <a:rPr lang="en-US" sz="1600" dirty="0">
                <a:solidFill>
                  <a:schemeClr val="dk1"/>
                </a:solidFill>
                <a:latin typeface="Trebuchet MS"/>
                <a:ea typeface="Trebuchet MS"/>
                <a:cs typeface="Trebuchet MS"/>
                <a:sym typeface="Trebuchet MS"/>
              </a:rPr>
              <a:t>5. </a:t>
            </a:r>
            <a:r>
              <a:rPr lang="en-US" sz="1600" dirty="0">
                <a:solidFill>
                  <a:schemeClr val="dk1"/>
                </a:solidFill>
                <a:latin typeface="Trebuchet MS"/>
                <a:ea typeface="Trebuchet MS"/>
                <a:cs typeface="Trebuchet MS"/>
              </a:rPr>
              <a:t>Abrasive Ale</a:t>
            </a:r>
            <a:endParaRPr sz="1600" dirty="0">
              <a:solidFill>
                <a:schemeClr val="dk1"/>
              </a:solidFill>
              <a:latin typeface="Trebuchet MS"/>
              <a:ea typeface="Trebuchet MS"/>
              <a:cs typeface="Trebuchet MS"/>
              <a:sym typeface="Trebuchet MS"/>
            </a:endParaRPr>
          </a:p>
          <a:p>
            <a:pPr marL="457200" lvl="0"/>
            <a:r>
              <a:rPr lang="en-US" sz="1600" dirty="0">
                <a:solidFill>
                  <a:schemeClr val="dk1"/>
                </a:solidFill>
                <a:latin typeface="Trebuchet MS"/>
                <a:ea typeface="Trebuchet MS"/>
                <a:cs typeface="Trebuchet MS"/>
                <a:sym typeface="Trebuchet MS"/>
              </a:rPr>
              <a:t>From: </a:t>
            </a:r>
            <a:r>
              <a:rPr lang="en-US" sz="1600" dirty="0">
                <a:solidFill>
                  <a:schemeClr val="dk1"/>
                </a:solidFill>
                <a:latin typeface="Trebuchet MS"/>
                <a:ea typeface="Trebuchet MS"/>
                <a:cs typeface="Trebuchet MS"/>
              </a:rPr>
              <a:t>Brooklyn </a:t>
            </a:r>
            <a:r>
              <a:rPr lang="en-US" sz="1600" dirty="0" err="1">
                <a:solidFill>
                  <a:schemeClr val="dk1"/>
                </a:solidFill>
                <a:latin typeface="Trebuchet MS"/>
                <a:ea typeface="Trebuchet MS"/>
                <a:cs typeface="Trebuchet MS"/>
              </a:rPr>
              <a:t>Center,Minesota</a:t>
            </a:r>
            <a:endParaRPr lang="en-US" sz="1600" dirty="0">
              <a:solidFill>
                <a:schemeClr val="dk1"/>
              </a:solidFill>
              <a:latin typeface="Trebuchet MS"/>
              <a:ea typeface="Trebuchet MS"/>
              <a:cs typeface="Trebuchet MS"/>
            </a:endParaRPr>
          </a:p>
          <a:p>
            <a:pPr marL="457200" lvl="0"/>
            <a:r>
              <a:rPr lang="en-US" sz="1600" dirty="0">
                <a:solidFill>
                  <a:schemeClr val="dk1"/>
                </a:solidFill>
                <a:latin typeface="Trebuchet MS"/>
                <a:ea typeface="Trebuchet MS"/>
                <a:cs typeface="Trebuchet MS"/>
                <a:sym typeface="Trebuchet MS"/>
              </a:rPr>
              <a:t>IBU:120</a:t>
            </a:r>
            <a:endParaRPr sz="1600"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2E789FC-A587-33A7-A0E5-67457E9C89C7}"/>
              </a:ext>
            </a:extLst>
          </p:cNvPr>
          <p:cNvPicPr>
            <a:picLocks noChangeAspect="1"/>
          </p:cNvPicPr>
          <p:nvPr/>
        </p:nvPicPr>
        <p:blipFill>
          <a:blip r:embed="rId3"/>
          <a:stretch>
            <a:fillRect/>
          </a:stretch>
        </p:blipFill>
        <p:spPr>
          <a:xfrm>
            <a:off x="76200" y="1700213"/>
            <a:ext cx="7377974" cy="3924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36CE9DA3-F2BD-1464-3FD7-A7D8CB38A827}"/>
              </a:ext>
            </a:extLst>
          </p:cNvPr>
          <p:cNvPicPr>
            <a:picLocks noChangeAspect="1"/>
          </p:cNvPicPr>
          <p:nvPr/>
        </p:nvPicPr>
        <p:blipFill>
          <a:blip r:embed="rId3"/>
          <a:stretch>
            <a:fillRect/>
          </a:stretch>
        </p:blipFill>
        <p:spPr>
          <a:xfrm>
            <a:off x="76200" y="1285506"/>
            <a:ext cx="6466762" cy="4286988"/>
          </a:xfrm>
          <a:prstGeom prst="rect">
            <a:avLst/>
          </a:prstGeom>
        </p:spPr>
      </p:pic>
      <p:grpSp>
        <p:nvGrpSpPr>
          <p:cNvPr id="9" name="Group 8">
            <a:extLst>
              <a:ext uri="{FF2B5EF4-FFF2-40B4-BE49-F238E27FC236}">
                <a16:creationId xmlns:a16="http://schemas.microsoft.com/office/drawing/2014/main" id="{02B6EEA0-1390-E8FE-E56A-DC10C9FAFF89}"/>
              </a:ext>
            </a:extLst>
          </p:cNvPr>
          <p:cNvGrpSpPr/>
          <p:nvPr/>
        </p:nvGrpSpPr>
        <p:grpSpPr>
          <a:xfrm>
            <a:off x="7210553" y="3244118"/>
            <a:ext cx="3026421" cy="2074903"/>
            <a:chOff x="670560" y="3789519"/>
            <a:chExt cx="3782568" cy="2074903"/>
          </a:xfrm>
        </p:grpSpPr>
        <p:sp>
          <p:nvSpPr>
            <p:cNvPr id="10" name="TextBox 9">
              <a:extLst>
                <a:ext uri="{FF2B5EF4-FFF2-40B4-BE49-F238E27FC236}">
                  <a16:creationId xmlns:a16="http://schemas.microsoft.com/office/drawing/2014/main" id="{20BC285C-59DA-9C87-BFC2-5B98E1024245}"/>
                </a:ext>
              </a:extLst>
            </p:cNvPr>
            <p:cNvSpPr txBox="1"/>
            <p:nvPr/>
          </p:nvSpPr>
          <p:spPr>
            <a:xfrm>
              <a:off x="683786" y="5107202"/>
              <a:ext cx="2081102" cy="523220"/>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dirty="0"/>
                <a:t>Kurtosis: 1.24</a:t>
              </a:r>
            </a:p>
            <a:p>
              <a:r>
                <a:rPr lang="en-US" dirty="0"/>
                <a:t>Skewness: 0.97</a:t>
              </a:r>
            </a:p>
          </p:txBody>
        </p:sp>
        <p:pic>
          <p:nvPicPr>
            <p:cNvPr id="11" name="Picture 10">
              <a:extLst>
                <a:ext uri="{FF2B5EF4-FFF2-40B4-BE49-F238E27FC236}">
                  <a16:creationId xmlns:a16="http://schemas.microsoft.com/office/drawing/2014/main" id="{8ADB911D-3724-1E14-39A5-1FE84EA786CD}"/>
                </a:ext>
              </a:extLst>
            </p:cNvPr>
            <p:cNvPicPr>
              <a:picLocks noChangeAspect="1"/>
            </p:cNvPicPr>
            <p:nvPr/>
          </p:nvPicPr>
          <p:blipFill>
            <a:blip r:embed="rId4"/>
            <a:stretch>
              <a:fillRect/>
            </a:stretch>
          </p:blipFill>
          <p:spPr>
            <a:xfrm>
              <a:off x="778790" y="4461446"/>
              <a:ext cx="3518890" cy="457200"/>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12" name="TextBox 11">
              <a:extLst>
                <a:ext uri="{FF2B5EF4-FFF2-40B4-BE49-F238E27FC236}">
                  <a16:creationId xmlns:a16="http://schemas.microsoft.com/office/drawing/2014/main" id="{3608F2CA-6E58-7C82-DAD9-70A3DCBB10B4}"/>
                </a:ext>
              </a:extLst>
            </p:cNvPr>
            <p:cNvSpPr txBox="1"/>
            <p:nvPr/>
          </p:nvSpPr>
          <p:spPr>
            <a:xfrm>
              <a:off x="778789" y="3814711"/>
              <a:ext cx="2797758" cy="307777"/>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b="1" dirty="0">
                  <a:latin typeface="Trebuchet MS" panose="020B0603020202020204" pitchFamily="34" charset="0"/>
                </a:rPr>
                <a:t>Statistical Summary</a:t>
              </a:r>
            </a:p>
          </p:txBody>
        </p:sp>
        <p:sp>
          <p:nvSpPr>
            <p:cNvPr id="13" name="Rectangle 12">
              <a:extLst>
                <a:ext uri="{FF2B5EF4-FFF2-40B4-BE49-F238E27FC236}">
                  <a16:creationId xmlns:a16="http://schemas.microsoft.com/office/drawing/2014/main" id="{17757066-5DDA-2749-7D7B-8535AF402BB6}"/>
                </a:ext>
              </a:extLst>
            </p:cNvPr>
            <p:cNvSpPr/>
            <p:nvPr/>
          </p:nvSpPr>
          <p:spPr>
            <a:xfrm>
              <a:off x="670560" y="3789519"/>
              <a:ext cx="3782568" cy="2074903"/>
            </a:xfrm>
            <a:prstGeom prst="rect">
              <a:avLst/>
            </a:prstGeom>
            <a:noFill/>
            <a:ln>
              <a:solidFill>
                <a:schemeClr val="tx1"/>
              </a:solidFill>
              <a:extLst>
                <a:ext uri="{C807C97D-BFC1-408E-A445-0C87EB9F89A2}">
                  <ask:lineSketchStyleProps xmlns:ask="http://schemas.microsoft.com/office/drawing/2018/sketchyshapes" sd="1219033472">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k:type>
                      <ask:lineSketchNon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8910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i="0" dirty="0">
                <a:solidFill>
                  <a:srgbClr val="292929"/>
                </a:solidFill>
                <a:effectLst/>
              </a:rPr>
              <a:t>Summary statistics and distribution ABV</a:t>
            </a:r>
          </a:p>
          <a:p>
            <a:r>
              <a:rPr lang="en-US" sz="1600" dirty="0">
                <a:solidFill>
                  <a:srgbClr val="202124"/>
                </a:solidFill>
              </a:rPr>
              <a:t>This is a moderately right skewed distribution</a:t>
            </a:r>
          </a:p>
          <a:p>
            <a:r>
              <a:rPr lang="en-US" sz="1600" dirty="0">
                <a:solidFill>
                  <a:srgbClr val="202124"/>
                </a:solidFill>
              </a:rPr>
              <a:t>The Mean is slightly greater than the Median </a:t>
            </a:r>
          </a:p>
          <a:p>
            <a:r>
              <a:rPr lang="en-US" sz="1600" dirty="0">
                <a:solidFill>
                  <a:srgbClr val="202124"/>
                </a:solidFill>
              </a:rPr>
              <a:t>Skewness:</a:t>
            </a:r>
          </a:p>
          <a:p>
            <a:pPr lvl="1"/>
            <a:r>
              <a:rPr lang="en-US" sz="1400" dirty="0">
                <a:solidFill>
                  <a:srgbClr val="202124"/>
                </a:solidFill>
              </a:rPr>
              <a:t>Symmetric distribution: Skewness is BT-0.5 and 0.5</a:t>
            </a:r>
          </a:p>
          <a:p>
            <a:pPr lvl="1"/>
            <a:r>
              <a:rPr lang="en-US" sz="1400" dirty="0">
                <a:solidFill>
                  <a:srgbClr val="202124"/>
                </a:solidFill>
              </a:rPr>
              <a:t>Moderately skewed Dist.: BT -1 and -0.5 or BT 0.5 and 1</a:t>
            </a:r>
          </a:p>
          <a:p>
            <a:pPr lvl="1"/>
            <a:r>
              <a:rPr lang="en-US" sz="1400" dirty="0">
                <a:solidFill>
                  <a:srgbClr val="202124"/>
                </a:solidFill>
              </a:rPr>
              <a:t>Skewness is less than -1 or greater than 1, the distribution is highly skewed  </a:t>
            </a:r>
          </a:p>
          <a:p>
            <a:r>
              <a:rPr lang="en-US" sz="1600" dirty="0">
                <a:solidFill>
                  <a:srgbClr val="202124"/>
                </a:solidFill>
              </a:rPr>
              <a:t>A normal distribution has a kurtosis of 3</a:t>
            </a: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3"/>
          <a:stretch>
            <a:fillRect/>
          </a:stretch>
        </p:blipFill>
        <p:spPr>
          <a:xfrm>
            <a:off x="587039" y="966901"/>
            <a:ext cx="3337262" cy="2257365"/>
          </a:xfrm>
          <a:prstGeom prst="rect">
            <a:avLst/>
          </a:prstGeom>
          <a:ln>
            <a:solidFill>
              <a:schemeClr val="accent1"/>
            </a:solidFill>
          </a:ln>
        </p:spPr>
      </p:pic>
      <p:grpSp>
        <p:nvGrpSpPr>
          <p:cNvPr id="18" name="Group 17">
            <a:extLst>
              <a:ext uri="{FF2B5EF4-FFF2-40B4-BE49-F238E27FC236}">
                <a16:creationId xmlns:a16="http://schemas.microsoft.com/office/drawing/2014/main" id="{9D95AAA4-1AD4-8E68-20C3-4845CE537A05}"/>
              </a:ext>
            </a:extLst>
          </p:cNvPr>
          <p:cNvGrpSpPr/>
          <p:nvPr/>
        </p:nvGrpSpPr>
        <p:grpSpPr>
          <a:xfrm>
            <a:off x="4124453" y="1058131"/>
            <a:ext cx="3026421" cy="2074903"/>
            <a:chOff x="670560" y="3789519"/>
            <a:chExt cx="3782568" cy="2074903"/>
          </a:xfrm>
        </p:grpSpPr>
        <p:sp>
          <p:nvSpPr>
            <p:cNvPr id="8" name="TextBox 7">
              <a:extLst>
                <a:ext uri="{FF2B5EF4-FFF2-40B4-BE49-F238E27FC236}">
                  <a16:creationId xmlns:a16="http://schemas.microsoft.com/office/drawing/2014/main" id="{93B51650-C5A2-8302-F6A9-4B89874F417F}"/>
                </a:ext>
              </a:extLst>
            </p:cNvPr>
            <p:cNvSpPr txBox="1"/>
            <p:nvPr/>
          </p:nvSpPr>
          <p:spPr>
            <a:xfrm>
              <a:off x="683786" y="5107202"/>
              <a:ext cx="2081102" cy="523220"/>
            </a:xfrm>
            <a:prstGeom prst="rect">
              <a:avLst/>
            </a:prstGeom>
            <a:noFill/>
            <a:ln>
              <a:noFill/>
            </a:ln>
          </p:spPr>
          <p:txBody>
            <a:bodyPr wrap="square" rtlCol="0">
              <a:spAutoFit/>
            </a:bodyPr>
            <a:lstStyle/>
            <a:p>
              <a:r>
                <a:rPr lang="en-US" dirty="0"/>
                <a:t>Kurtosis: 1.24</a:t>
              </a:r>
            </a:p>
            <a:p>
              <a:r>
                <a:rPr lang="en-US" dirty="0"/>
                <a:t>Skewness: 0.97</a:t>
              </a:r>
            </a:p>
          </p:txBody>
        </p:sp>
        <p:pic>
          <p:nvPicPr>
            <p:cNvPr id="6" name="Picture 5">
              <a:extLst>
                <a:ext uri="{FF2B5EF4-FFF2-40B4-BE49-F238E27FC236}">
                  <a16:creationId xmlns:a16="http://schemas.microsoft.com/office/drawing/2014/main" id="{7D53D15D-53A5-0AC3-4DA9-14C7F961EA44}"/>
                </a:ext>
              </a:extLst>
            </p:cNvPr>
            <p:cNvPicPr>
              <a:picLocks noChangeAspect="1"/>
            </p:cNvPicPr>
            <p:nvPr/>
          </p:nvPicPr>
          <p:blipFill>
            <a:blip r:embed="rId4"/>
            <a:stretch>
              <a:fillRect/>
            </a:stretch>
          </p:blipFill>
          <p:spPr>
            <a:xfrm>
              <a:off x="778790" y="4461446"/>
              <a:ext cx="3518890" cy="457200"/>
            </a:xfrm>
            <a:prstGeom prst="rect">
              <a:avLst/>
            </a:prstGeom>
            <a:ln>
              <a:noFill/>
            </a:ln>
          </p:spPr>
        </p:pic>
        <p:sp>
          <p:nvSpPr>
            <p:cNvPr id="9" name="TextBox 8">
              <a:extLst>
                <a:ext uri="{FF2B5EF4-FFF2-40B4-BE49-F238E27FC236}">
                  <a16:creationId xmlns:a16="http://schemas.microsoft.com/office/drawing/2014/main" id="{A09B20F6-9687-DA8A-8AD3-333358D1BF70}"/>
                </a:ext>
              </a:extLst>
            </p:cNvPr>
            <p:cNvSpPr txBox="1"/>
            <p:nvPr/>
          </p:nvSpPr>
          <p:spPr>
            <a:xfrm>
              <a:off x="778789" y="3814711"/>
              <a:ext cx="2797758" cy="307777"/>
            </a:xfrm>
            <a:prstGeom prst="rect">
              <a:avLst/>
            </a:prstGeom>
            <a:noFill/>
          </p:spPr>
          <p:txBody>
            <a:bodyPr wrap="square" rtlCol="0">
              <a:spAutoFit/>
            </a:bodyPr>
            <a:lstStyle/>
            <a:p>
              <a:r>
                <a:rPr lang="en-US" b="1" dirty="0">
                  <a:latin typeface="Trebuchet MS" panose="020B0603020202020204" pitchFamily="34" charset="0"/>
                </a:rPr>
                <a:t>Statistical Summary</a:t>
              </a:r>
            </a:p>
          </p:txBody>
        </p:sp>
        <p:sp>
          <p:nvSpPr>
            <p:cNvPr id="11" name="Rectangle 10">
              <a:extLst>
                <a:ext uri="{FF2B5EF4-FFF2-40B4-BE49-F238E27FC236}">
                  <a16:creationId xmlns:a16="http://schemas.microsoft.com/office/drawing/2014/main" id="{49B737D2-709A-72FD-B5BD-2445917F10BA}"/>
                </a:ext>
              </a:extLst>
            </p:cNvPr>
            <p:cNvSpPr/>
            <p:nvPr/>
          </p:nvSpPr>
          <p:spPr>
            <a:xfrm>
              <a:off x="670560" y="3789519"/>
              <a:ext cx="3782568" cy="2074903"/>
            </a:xfrm>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olidFill>
              <a:srgbClr val="FFC000">
                <a:alpha val="23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F8773FC-C703-DFBF-C879-372DD294A6F8}"/>
              </a:ext>
            </a:extLst>
          </p:cNvPr>
          <p:cNvPicPr>
            <a:picLocks noChangeAspect="1"/>
          </p:cNvPicPr>
          <p:nvPr/>
        </p:nvPicPr>
        <p:blipFill>
          <a:blip r:embed="rId5"/>
          <a:stretch>
            <a:fillRect/>
          </a:stretch>
        </p:blipFill>
        <p:spPr>
          <a:xfrm>
            <a:off x="535277" y="3633734"/>
            <a:ext cx="3440786" cy="2257365"/>
          </a:xfrm>
          <a:prstGeom prst="rect">
            <a:avLst/>
          </a:prstGeom>
          <a:ln>
            <a:solidFill>
              <a:srgbClr val="0070C0"/>
            </a:solidFill>
          </a:ln>
        </p:spPr>
      </p:pic>
      <p:pic>
        <p:nvPicPr>
          <p:cNvPr id="17" name="Picture 16">
            <a:extLst>
              <a:ext uri="{FF2B5EF4-FFF2-40B4-BE49-F238E27FC236}">
                <a16:creationId xmlns:a16="http://schemas.microsoft.com/office/drawing/2014/main" id="{BB611669-0C24-3E5A-91A0-E589DB2268D5}"/>
              </a:ext>
            </a:extLst>
          </p:cNvPr>
          <p:cNvPicPr>
            <a:picLocks noChangeAspect="1"/>
          </p:cNvPicPr>
          <p:nvPr/>
        </p:nvPicPr>
        <p:blipFill>
          <a:blip r:embed="rId6"/>
          <a:stretch>
            <a:fillRect/>
          </a:stretch>
        </p:blipFill>
        <p:spPr>
          <a:xfrm>
            <a:off x="4481995" y="3659984"/>
            <a:ext cx="2273556" cy="2074903"/>
          </a:xfrm>
          <a:prstGeom prst="rect">
            <a:avLst/>
          </a:prstGeom>
          <a:ln>
            <a:solidFill>
              <a:schemeClr val="accent4">
                <a:shade val="50000"/>
              </a:schemeClr>
            </a:solidFill>
          </a:ln>
        </p:spPr>
      </p:pic>
      <p:pic>
        <p:nvPicPr>
          <p:cNvPr id="20" name="Picture 19">
            <a:extLst>
              <a:ext uri="{FF2B5EF4-FFF2-40B4-BE49-F238E27FC236}">
                <a16:creationId xmlns:a16="http://schemas.microsoft.com/office/drawing/2014/main" id="{B388556C-3EDB-D777-608D-2A92090EF47A}"/>
              </a:ext>
            </a:extLst>
          </p:cNvPr>
          <p:cNvPicPr>
            <a:picLocks noChangeAspect="1"/>
          </p:cNvPicPr>
          <p:nvPr/>
        </p:nvPicPr>
        <p:blipFill>
          <a:blip r:embed="rId7"/>
          <a:stretch>
            <a:fillRect/>
          </a:stretch>
        </p:blipFill>
        <p:spPr>
          <a:xfrm>
            <a:off x="7699845" y="4326894"/>
            <a:ext cx="3782567" cy="1809008"/>
          </a:xfrm>
          <a:prstGeom prst="rect">
            <a:avLst/>
          </a:prstGeom>
          <a:ln>
            <a:solidFill>
              <a:schemeClr val="accent4">
                <a:shade val="50000"/>
              </a:schemeClr>
            </a:solidFill>
          </a:ln>
        </p:spPr>
      </p:pic>
    </p:spTree>
    <p:extLst>
      <p:ext uri="{BB962C8B-B14F-4D97-AF65-F5344CB8AC3E}">
        <p14:creationId xmlns:p14="http://schemas.microsoft.com/office/powerpoint/2010/main" val="7507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333333"/>
                </a:solidFill>
              </a:rPr>
              <a:t>Relationship between IBU and ABV</a:t>
            </a:r>
          </a:p>
          <a:p>
            <a:r>
              <a:rPr lang="en-US" sz="2400" dirty="0">
                <a:solidFill>
                  <a:srgbClr val="333333"/>
                </a:solidFill>
              </a:rPr>
              <a:t>Strong positive linear relationship between IBU and ABV</a:t>
            </a:r>
          </a:p>
          <a:p>
            <a:r>
              <a:rPr lang="en-US" sz="2400" dirty="0">
                <a:solidFill>
                  <a:srgbClr val="333333"/>
                </a:solidFill>
              </a:rPr>
              <a:t>IPAs tend to have higher ABV and IBU</a:t>
            </a:r>
          </a:p>
          <a:p>
            <a:r>
              <a:rPr lang="en-US" sz="24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3"/>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4"/>
          <a:stretch>
            <a:fillRect/>
          </a:stretch>
        </p:blipFill>
        <p:spPr>
          <a:xfrm>
            <a:off x="877853" y="3429000"/>
            <a:ext cx="4922872" cy="2984550"/>
          </a:xfrm>
          <a:prstGeom prst="rect">
            <a:avLst/>
          </a:prstGeom>
        </p:spPr>
      </p:pic>
      <p:pic>
        <p:nvPicPr>
          <p:cNvPr id="5" name="Picture 4">
            <a:extLst>
              <a:ext uri="{FF2B5EF4-FFF2-40B4-BE49-F238E27FC236}">
                <a16:creationId xmlns:a16="http://schemas.microsoft.com/office/drawing/2014/main" id="{C584E0B5-F980-398B-C49C-B7ECEA4342C8}"/>
              </a:ext>
            </a:extLst>
          </p:cNvPr>
          <p:cNvPicPr>
            <a:picLocks noChangeAspect="1"/>
          </p:cNvPicPr>
          <p:nvPr/>
        </p:nvPicPr>
        <p:blipFill>
          <a:blip r:embed="rId5"/>
          <a:stretch>
            <a:fillRect/>
          </a:stretch>
        </p:blipFill>
        <p:spPr>
          <a:xfrm>
            <a:off x="8000326" y="4220289"/>
            <a:ext cx="3667658" cy="1907378"/>
          </a:xfrm>
          <a:prstGeom prst="rect">
            <a:avLst/>
          </a:prstGeom>
          <a:ln>
            <a:solidFill>
              <a:schemeClr val="tx1"/>
            </a:solidFill>
          </a:ln>
        </p:spPr>
      </p:pic>
    </p:spTree>
    <p:extLst>
      <p:ext uri="{BB962C8B-B14F-4D97-AF65-F5344CB8AC3E}">
        <p14:creationId xmlns:p14="http://schemas.microsoft.com/office/powerpoint/2010/main" val="608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3600" dirty="0"/>
              <a:t>Introduction</a:t>
            </a:r>
            <a:endParaRPr sz="3600" dirty="0"/>
          </a:p>
          <a:p>
            <a:pPr marL="228600" lvl="0" indent="-228600" algn="l" rtl="0">
              <a:lnSpc>
                <a:spcPct val="90000"/>
              </a:lnSpc>
              <a:spcBef>
                <a:spcPts val="1000"/>
              </a:spcBef>
              <a:spcAft>
                <a:spcPts val="0"/>
              </a:spcAft>
              <a:buClr>
                <a:schemeClr val="dk1"/>
              </a:buClr>
              <a:buSzPts val="2800"/>
              <a:buChar char="•"/>
            </a:pPr>
            <a:r>
              <a:rPr lang="en-US" sz="3600" dirty="0"/>
              <a:t>Important facts of Budweiser</a:t>
            </a:r>
            <a:endParaRPr sz="3600" dirty="0"/>
          </a:p>
          <a:p>
            <a:pPr marL="228600" lvl="0" indent="-228600" algn="l" rtl="0">
              <a:lnSpc>
                <a:spcPct val="90000"/>
              </a:lnSpc>
              <a:spcBef>
                <a:spcPts val="1000"/>
              </a:spcBef>
              <a:spcAft>
                <a:spcPts val="0"/>
              </a:spcAft>
              <a:buClr>
                <a:schemeClr val="dk1"/>
              </a:buClr>
              <a:buSzPts val="2800"/>
              <a:buChar char="•"/>
            </a:pPr>
            <a:r>
              <a:rPr lang="en-US" sz="3600" dirty="0"/>
              <a:t>Definition of IBU and ABV</a:t>
            </a:r>
            <a:endParaRPr sz="3600" dirty="0"/>
          </a:p>
          <a:p>
            <a:pPr marL="228600" lvl="0" indent="-228600" algn="l" rtl="0">
              <a:lnSpc>
                <a:spcPct val="90000"/>
              </a:lnSpc>
              <a:spcBef>
                <a:spcPts val="1000"/>
              </a:spcBef>
              <a:spcAft>
                <a:spcPts val="0"/>
              </a:spcAft>
              <a:buClr>
                <a:schemeClr val="dk1"/>
              </a:buClr>
              <a:buSzPts val="2800"/>
              <a:buChar char="•"/>
            </a:pPr>
            <a:r>
              <a:rPr lang="en-US" sz="3600" dirty="0"/>
              <a:t>Difference between IPA and PALE</a:t>
            </a:r>
            <a:endParaRPr sz="3600" dirty="0"/>
          </a:p>
          <a:p>
            <a:pPr marL="228600" lvl="0" indent="-228600" algn="l" rtl="0">
              <a:lnSpc>
                <a:spcPct val="90000"/>
              </a:lnSpc>
              <a:spcBef>
                <a:spcPts val="1000"/>
              </a:spcBef>
              <a:spcAft>
                <a:spcPts val="0"/>
              </a:spcAft>
              <a:buClr>
                <a:schemeClr val="dk1"/>
              </a:buClr>
              <a:buSzPts val="2800"/>
              <a:buChar char="•"/>
            </a:pPr>
            <a:r>
              <a:rPr lang="en-US" sz="3600" dirty="0"/>
              <a:t>Answer the question of the EDA</a:t>
            </a:r>
          </a:p>
          <a:p>
            <a:pPr marL="228600" lvl="0" indent="-228600" algn="l" rtl="0">
              <a:lnSpc>
                <a:spcPct val="90000"/>
              </a:lnSpc>
              <a:spcBef>
                <a:spcPts val="1000"/>
              </a:spcBef>
              <a:spcAft>
                <a:spcPts val="0"/>
              </a:spcAft>
              <a:buClr>
                <a:schemeClr val="dk1"/>
              </a:buClr>
              <a:buSzPts val="2800"/>
              <a:buChar char="•"/>
            </a:pPr>
            <a:r>
              <a:rPr lang="en-US" sz="3600" dirty="0" err="1"/>
              <a:t>ChatGPT</a:t>
            </a:r>
            <a:r>
              <a:rPr lang="en-US" sz="3600" dirty="0"/>
              <a:t> Analysis</a:t>
            </a:r>
            <a:endParaRPr sz="3600"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500"/>
                                        <p:tgtEl>
                                          <p:spTgt spid="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1" end="1"/>
                                            </p:txEl>
                                          </p:spTgt>
                                        </p:tgtEl>
                                        <p:attrNameLst>
                                          <p:attrName>style.visibility</p:attrName>
                                        </p:attrNameLst>
                                      </p:cBhvr>
                                      <p:to>
                                        <p:strVal val="visible"/>
                                      </p:to>
                                    </p:set>
                                    <p:animEffect transition="in" filter="fade">
                                      <p:cBhvr>
                                        <p:cTn id="12" dur="500"/>
                                        <p:tgtEl>
                                          <p:spTgt spid="1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9">
                                            <p:txEl>
                                              <p:pRg st="2" end="2"/>
                                            </p:txEl>
                                          </p:spTgt>
                                        </p:tgtEl>
                                        <p:attrNameLst>
                                          <p:attrName>style.visibility</p:attrName>
                                        </p:attrNameLst>
                                      </p:cBhvr>
                                      <p:to>
                                        <p:strVal val="visible"/>
                                      </p:to>
                                    </p:set>
                                    <p:animEffect transition="in" filter="fade">
                                      <p:cBhvr>
                                        <p:cTn id="17" dur="500"/>
                                        <p:tgtEl>
                                          <p:spTgt spid="1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9">
                                            <p:txEl>
                                              <p:pRg st="3" end="3"/>
                                            </p:txEl>
                                          </p:spTgt>
                                        </p:tgtEl>
                                        <p:attrNameLst>
                                          <p:attrName>style.visibility</p:attrName>
                                        </p:attrNameLst>
                                      </p:cBhvr>
                                      <p:to>
                                        <p:strVal val="visible"/>
                                      </p:to>
                                    </p:set>
                                    <p:animEffect transition="in" filter="fade">
                                      <p:cBhvr>
                                        <p:cTn id="22" dur="500"/>
                                        <p:tgtEl>
                                          <p:spTgt spid="1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xEl>
                                              <p:pRg st="4" end="4"/>
                                            </p:txEl>
                                          </p:spTgt>
                                        </p:tgtEl>
                                        <p:attrNameLst>
                                          <p:attrName>style.visibility</p:attrName>
                                        </p:attrNameLst>
                                      </p:cBhvr>
                                      <p:to>
                                        <p:strVal val="visible"/>
                                      </p:to>
                                    </p:set>
                                    <p:animEffect transition="in" filter="fade">
                                      <p:cBhvr>
                                        <p:cTn id="27" dur="500"/>
                                        <p:tgtEl>
                                          <p:spTgt spid="1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9">
                                            <p:txEl>
                                              <p:pRg st="5" end="5"/>
                                            </p:txEl>
                                          </p:spTgt>
                                        </p:tgtEl>
                                        <p:attrNameLst>
                                          <p:attrName>style.visibility</p:attrName>
                                        </p:attrNameLst>
                                      </p:cBhvr>
                                      <p:to>
                                        <p:strVal val="visible"/>
                                      </p:to>
                                    </p:set>
                                    <p:animEffect transition="in" filter="fade">
                                      <p:cBhvr>
                                        <p:cTn id="32" dur="500"/>
                                        <p:tgtEl>
                                          <p:spTgt spid="1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333333"/>
                </a:solidFill>
              </a:rPr>
              <a:t>Difference between IPA and PALE</a:t>
            </a:r>
          </a:p>
          <a:p>
            <a:r>
              <a:rPr lang="en-US" sz="2400" dirty="0">
                <a:solidFill>
                  <a:srgbClr val="333333"/>
                </a:solidFill>
              </a:rPr>
              <a:t>IPA beer types high level of IBU and ABV</a:t>
            </a:r>
          </a:p>
          <a:p>
            <a:r>
              <a:rPr lang="en-US" sz="2400" dirty="0">
                <a:solidFill>
                  <a:srgbClr val="333333"/>
                </a:solidFill>
              </a:rPr>
              <a:t>ALE beer types less level of IBU and ABV</a:t>
            </a:r>
          </a:p>
          <a:p>
            <a:r>
              <a:rPr lang="en-US" sz="2400" dirty="0">
                <a:solidFill>
                  <a:srgbClr val="333333"/>
                </a:solidFill>
              </a:rPr>
              <a:t>Pale ales will usually be between (0.045 - 0.062)ABV </a:t>
            </a:r>
          </a:p>
          <a:p>
            <a:r>
              <a:rPr lang="en-US" sz="2400" dirty="0">
                <a:solidFill>
                  <a:srgbClr val="333333"/>
                </a:solidFill>
              </a:rPr>
              <a:t>IPAs sit between 0.05 –0.075 and more for a double IPA(0.075 – 0.10) ABV</a:t>
            </a:r>
          </a:p>
          <a:p>
            <a:r>
              <a:rPr lang="en-US" sz="2400" dirty="0">
                <a:solidFill>
                  <a:srgbClr val="333333"/>
                </a:solidFill>
              </a:rPr>
              <a:t>IPAs slightly more bitter</a:t>
            </a:r>
          </a:p>
          <a:p>
            <a:pPr marL="0" indent="0">
              <a:buNone/>
            </a:pPr>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740F7E0-42A8-B076-F096-44846D44C1DD}"/>
              </a:ext>
            </a:extLst>
          </p:cNvPr>
          <p:cNvCxnSpPr>
            <a:cxnSpLocks/>
          </p:cNvCxnSpPr>
          <p:nvPr/>
        </p:nvCxnSpPr>
        <p:spPr>
          <a:xfrm flipH="1" flipV="1">
            <a:off x="5753100" y="2850078"/>
            <a:ext cx="1003960" cy="1062372"/>
          </a:xfrm>
          <a:prstGeom prst="straightConnector1">
            <a:avLst/>
          </a:prstGeom>
          <a:ln>
            <a:solidFill>
              <a:srgbClr val="2BF5E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84D1B-70D9-6EE7-7307-9F03A1E3AFAB}"/>
              </a:ext>
            </a:extLst>
          </p:cNvPr>
          <p:cNvCxnSpPr/>
          <p:nvPr/>
        </p:nvCxnSpPr>
        <p:spPr>
          <a:xfrm flipH="1">
            <a:off x="3724275" y="3693226"/>
            <a:ext cx="3032785" cy="7362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0" dirty="0">
                <a:solidFill>
                  <a:srgbClr val="292929"/>
                </a:solidFill>
                <a:effectLst/>
              </a:rPr>
              <a:t>Using KNN to proof difference</a:t>
            </a:r>
            <a:r>
              <a:rPr lang="en-US" sz="2400" b="0" i="0" dirty="0">
                <a:solidFill>
                  <a:srgbClr val="292929"/>
                </a:solidFill>
                <a:effectLst/>
              </a:rPr>
              <a:t>:</a:t>
            </a:r>
          </a:p>
          <a:p>
            <a:r>
              <a:rPr lang="en-US" sz="2400" dirty="0">
                <a:solidFill>
                  <a:srgbClr val="292929"/>
                </a:solidFill>
              </a:rPr>
              <a:t>The accuracy of KNN is very high</a:t>
            </a:r>
          </a:p>
          <a:p>
            <a:r>
              <a:rPr lang="en-US" sz="2400" dirty="0">
                <a:solidFill>
                  <a:srgbClr val="292929"/>
                </a:solidFill>
              </a:rPr>
              <a:t>There’s a clear difference between IPA beers and the rest</a:t>
            </a:r>
            <a:endParaRPr lang="en-US" sz="2400" dirty="0">
              <a:solidFill>
                <a:srgbClr val="333333"/>
              </a:solidFill>
            </a:endParaRPr>
          </a:p>
          <a:p>
            <a:r>
              <a:rPr lang="en-US" sz="2400" dirty="0">
                <a:solidFill>
                  <a:srgbClr val="292929"/>
                </a:solidFill>
              </a:rPr>
              <a:t>KNN easily can classify when a beer is IPA or a beer is a Pale</a:t>
            </a:r>
          </a:p>
          <a:p>
            <a:r>
              <a:rPr lang="en-US" sz="2400" dirty="0">
                <a:solidFill>
                  <a:srgbClr val="292929"/>
                </a:solidFill>
              </a:rPr>
              <a:t>Both group have a clear difference of bitterness and alcohol</a:t>
            </a: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4"/>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7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more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Important role in two different areas: Advertising strategy and Inventory management</a:t>
            </a:r>
          </a:p>
          <a:p>
            <a:r>
              <a:rPr lang="en-US" sz="1600" dirty="0">
                <a:solidFill>
                  <a:srgbClr val="292929"/>
                </a:solidFill>
              </a:rPr>
              <a:t>Invest capital in advertising strategy in California and Colorado because of the level of consumption of beer</a:t>
            </a:r>
          </a:p>
          <a:p>
            <a:r>
              <a:rPr lang="en-US" sz="1600" dirty="0">
                <a:solidFill>
                  <a:srgbClr val="292929"/>
                </a:solidFill>
              </a:rPr>
              <a:t>Don’t invest too much money in states like Dakota</a:t>
            </a:r>
          </a:p>
          <a:p>
            <a:r>
              <a:rPr lang="en-US" sz="1600" dirty="0">
                <a:solidFill>
                  <a:srgbClr val="292929"/>
                </a:solidFill>
              </a:rPr>
              <a:t>Keep a high service level and a good safety stock in states like California or Colorado </a:t>
            </a:r>
          </a:p>
          <a:p>
            <a:r>
              <a:rPr lang="en-US" sz="1600" dirty="0">
                <a:solidFill>
                  <a:srgbClr val="292929"/>
                </a:solidFill>
              </a:rPr>
              <a:t>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3"/>
          <a:stretch>
            <a:fillRect/>
          </a:stretch>
        </p:blipFill>
        <p:spPr>
          <a:xfrm>
            <a:off x="266868" y="1198721"/>
            <a:ext cx="4968465" cy="2804319"/>
          </a:xfrm>
          <a:prstGeom prst="rect">
            <a:avLst/>
          </a:prstGeom>
          <a:ln>
            <a:solidFill>
              <a:srgbClr val="C00000"/>
            </a:solidFill>
          </a:ln>
        </p:spPr>
      </p:pic>
      <p:sp>
        <p:nvSpPr>
          <p:cNvPr id="7" name="Oval 6">
            <a:extLst>
              <a:ext uri="{FF2B5EF4-FFF2-40B4-BE49-F238E27FC236}">
                <a16:creationId xmlns:a16="http://schemas.microsoft.com/office/drawing/2014/main" id="{E25FF8A0-606D-05F9-98CF-60A71AAE2D2D}"/>
              </a:ext>
            </a:extLst>
          </p:cNvPr>
          <p:cNvSpPr/>
          <p:nvPr/>
        </p:nvSpPr>
        <p:spPr>
          <a:xfrm>
            <a:off x="946205" y="2393343"/>
            <a:ext cx="229451" cy="27344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1172D5-C8B8-0D57-48D8-970A1A1276B4}"/>
              </a:ext>
            </a:extLst>
          </p:cNvPr>
          <p:cNvSpPr/>
          <p:nvPr/>
        </p:nvSpPr>
        <p:spPr>
          <a:xfrm>
            <a:off x="2327564" y="1781092"/>
            <a:ext cx="280464" cy="9520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8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 dur="250" autoRev="1" fill="remove"/>
                                        <p:tgtEl>
                                          <p:spTgt spid="7"/>
                                        </p:tgtEl>
                                        <p:attrNameLst>
                                          <p:attrName>style.color</p:attrName>
                                        </p:attrNameLst>
                                      </p:cBhvr>
                                      <p:to>
                                        <a:schemeClr val="bg1"/>
                                      </p:to>
                                    </p:animClr>
                                    <p:animClr clrSpc="rgb" dir="cw">
                                      <p:cBhvr>
                                        <p:cTn id="22" dur="250" autoRev="1" fill="remove"/>
                                        <p:tgtEl>
                                          <p:spTgt spid="7"/>
                                        </p:tgtEl>
                                        <p:attrNameLst>
                                          <p:attrName>fillcolor</p:attrName>
                                        </p:attrNameLst>
                                      </p:cBhvr>
                                      <p:to>
                                        <a:schemeClr val="bg1"/>
                                      </p:to>
                                    </p:animClr>
                                    <p:set>
                                      <p:cBhvr>
                                        <p:cTn id="23" dur="250" autoRev="1" fill="remove"/>
                                        <p:tgtEl>
                                          <p:spTgt spid="7"/>
                                        </p:tgtEl>
                                        <p:attrNameLst>
                                          <p:attrName>fill.type</p:attrName>
                                        </p:attrNameLst>
                                      </p:cBhvr>
                                      <p:to>
                                        <p:strVal val="solid"/>
                                      </p:to>
                                    </p:set>
                                    <p:set>
                                      <p:cBhvr>
                                        <p:cTn id="24" dur="250" autoRev="1" fill="remove"/>
                                        <p:tgtEl>
                                          <p:spTgt spid="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9.Most popular beer styles</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9.Most popular beer styles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Most popular beer styles in every state in USA</a:t>
            </a:r>
          </a:p>
          <a:p>
            <a:r>
              <a:rPr lang="en-US" sz="1800" dirty="0">
                <a:solidFill>
                  <a:srgbClr val="292929"/>
                </a:solidFill>
              </a:rPr>
              <a:t>The company can focus on these important beer styles in the future </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3"/>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What is the difference between IPA and ALE Beer?</a:t>
            </a:r>
          </a:p>
          <a:p>
            <a:pPr marL="0" indent="0">
              <a:buNone/>
            </a:pPr>
            <a:endParaRPr lang="en-US" sz="1800" dirty="0">
              <a:solidFill>
                <a:srgbClr val="292929"/>
              </a:solidFill>
            </a:endParaRPr>
          </a:p>
          <a:p>
            <a:endParaRPr lang="en-US" sz="1600" dirty="0">
              <a:solidFill>
                <a:srgbClr val="292929"/>
              </a:solidFill>
            </a:endParaRPr>
          </a:p>
        </p:txBody>
      </p:sp>
      <p:pic>
        <p:nvPicPr>
          <p:cNvPr id="6" name="Picture 5">
            <a:extLst>
              <a:ext uri="{FF2B5EF4-FFF2-40B4-BE49-F238E27FC236}">
                <a16:creationId xmlns:a16="http://schemas.microsoft.com/office/drawing/2014/main" id="{CE08D0A7-9BA4-B7A7-D8A6-2F8FFECC9E96}"/>
              </a:ext>
            </a:extLst>
          </p:cNvPr>
          <p:cNvPicPr>
            <a:picLocks noChangeAspect="1"/>
          </p:cNvPicPr>
          <p:nvPr/>
        </p:nvPicPr>
        <p:blipFill>
          <a:blip r:embed="rId3"/>
          <a:stretch>
            <a:fillRect/>
          </a:stretch>
        </p:blipFill>
        <p:spPr>
          <a:xfrm>
            <a:off x="1785936" y="1632991"/>
            <a:ext cx="7915275" cy="4524921"/>
          </a:xfrm>
          <a:prstGeom prst="rect">
            <a:avLst/>
          </a:prstGeom>
        </p:spPr>
      </p:pic>
      <p:sp>
        <p:nvSpPr>
          <p:cNvPr id="7" name="Rectangle 6">
            <a:extLst>
              <a:ext uri="{FF2B5EF4-FFF2-40B4-BE49-F238E27FC236}">
                <a16:creationId xmlns:a16="http://schemas.microsoft.com/office/drawing/2014/main" id="{D9C163D5-7B56-788A-E252-392A0AF4F6BE}"/>
              </a:ext>
            </a:extLst>
          </p:cNvPr>
          <p:cNvSpPr/>
          <p:nvPr/>
        </p:nvSpPr>
        <p:spPr>
          <a:xfrm>
            <a:off x="2471738" y="2886075"/>
            <a:ext cx="6443662" cy="685800"/>
          </a:xfrm>
          <a:custGeom>
            <a:avLst/>
            <a:gdLst>
              <a:gd name="connsiteX0" fmla="*/ 0 w 6443662"/>
              <a:gd name="connsiteY0" fmla="*/ 0 h 685800"/>
              <a:gd name="connsiteX1" fmla="*/ 644366 w 6443662"/>
              <a:gd name="connsiteY1" fmla="*/ 0 h 685800"/>
              <a:gd name="connsiteX2" fmla="*/ 1288732 w 6443662"/>
              <a:gd name="connsiteY2" fmla="*/ 0 h 685800"/>
              <a:gd name="connsiteX3" fmla="*/ 1933099 w 6443662"/>
              <a:gd name="connsiteY3" fmla="*/ 0 h 685800"/>
              <a:gd name="connsiteX4" fmla="*/ 2706338 w 6443662"/>
              <a:gd name="connsiteY4" fmla="*/ 0 h 685800"/>
              <a:gd name="connsiteX5" fmla="*/ 3415141 w 6443662"/>
              <a:gd name="connsiteY5" fmla="*/ 0 h 685800"/>
              <a:gd name="connsiteX6" fmla="*/ 3866197 w 6443662"/>
              <a:gd name="connsiteY6" fmla="*/ 0 h 685800"/>
              <a:gd name="connsiteX7" fmla="*/ 4446127 w 6443662"/>
              <a:gd name="connsiteY7" fmla="*/ 0 h 685800"/>
              <a:gd name="connsiteX8" fmla="*/ 5219366 w 6443662"/>
              <a:gd name="connsiteY8" fmla="*/ 0 h 685800"/>
              <a:gd name="connsiteX9" fmla="*/ 5863732 w 6443662"/>
              <a:gd name="connsiteY9" fmla="*/ 0 h 685800"/>
              <a:gd name="connsiteX10" fmla="*/ 6443662 w 6443662"/>
              <a:gd name="connsiteY10" fmla="*/ 0 h 685800"/>
              <a:gd name="connsiteX11" fmla="*/ 6443662 w 6443662"/>
              <a:gd name="connsiteY11" fmla="*/ 685800 h 685800"/>
              <a:gd name="connsiteX12" fmla="*/ 5928169 w 6443662"/>
              <a:gd name="connsiteY12" fmla="*/ 685800 h 685800"/>
              <a:gd name="connsiteX13" fmla="*/ 5154930 w 6443662"/>
              <a:gd name="connsiteY13" fmla="*/ 685800 h 685800"/>
              <a:gd name="connsiteX14" fmla="*/ 4639437 w 6443662"/>
              <a:gd name="connsiteY14" fmla="*/ 685800 h 685800"/>
              <a:gd name="connsiteX15" fmla="*/ 4188380 w 6443662"/>
              <a:gd name="connsiteY15" fmla="*/ 685800 h 685800"/>
              <a:gd name="connsiteX16" fmla="*/ 3737324 w 6443662"/>
              <a:gd name="connsiteY16" fmla="*/ 685800 h 685800"/>
              <a:gd name="connsiteX17" fmla="*/ 3028521 w 6443662"/>
              <a:gd name="connsiteY17" fmla="*/ 685800 h 685800"/>
              <a:gd name="connsiteX18" fmla="*/ 2577465 w 6443662"/>
              <a:gd name="connsiteY18" fmla="*/ 685800 h 685800"/>
              <a:gd name="connsiteX19" fmla="*/ 1933099 w 6443662"/>
              <a:gd name="connsiteY19" fmla="*/ 685800 h 685800"/>
              <a:gd name="connsiteX20" fmla="*/ 1417606 w 6443662"/>
              <a:gd name="connsiteY20" fmla="*/ 685800 h 685800"/>
              <a:gd name="connsiteX21" fmla="*/ 773239 w 6443662"/>
              <a:gd name="connsiteY21" fmla="*/ 685800 h 685800"/>
              <a:gd name="connsiteX22" fmla="*/ 0 w 6443662"/>
              <a:gd name="connsiteY22" fmla="*/ 685800 h 685800"/>
              <a:gd name="connsiteX23" fmla="*/ 0 w 6443662"/>
              <a:gd name="connsiteY2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43662" h="685800" fill="none" extrusionOk="0">
                <a:moveTo>
                  <a:pt x="0" y="0"/>
                </a:moveTo>
                <a:cubicBezTo>
                  <a:pt x="303169" y="2342"/>
                  <a:pt x="372635" y="-1354"/>
                  <a:pt x="644366" y="0"/>
                </a:cubicBezTo>
                <a:cubicBezTo>
                  <a:pt x="916097" y="1354"/>
                  <a:pt x="1065799" y="28444"/>
                  <a:pt x="1288732" y="0"/>
                </a:cubicBezTo>
                <a:cubicBezTo>
                  <a:pt x="1511665" y="-28444"/>
                  <a:pt x="1705047" y="12973"/>
                  <a:pt x="1933099" y="0"/>
                </a:cubicBezTo>
                <a:cubicBezTo>
                  <a:pt x="2161151" y="-12973"/>
                  <a:pt x="2405925" y="22931"/>
                  <a:pt x="2706338" y="0"/>
                </a:cubicBezTo>
                <a:cubicBezTo>
                  <a:pt x="3006751" y="-22931"/>
                  <a:pt x="3113830" y="-28510"/>
                  <a:pt x="3415141" y="0"/>
                </a:cubicBezTo>
                <a:cubicBezTo>
                  <a:pt x="3716452" y="28510"/>
                  <a:pt x="3676993" y="-13566"/>
                  <a:pt x="3866197" y="0"/>
                </a:cubicBezTo>
                <a:cubicBezTo>
                  <a:pt x="4055401" y="13566"/>
                  <a:pt x="4174610" y="-11725"/>
                  <a:pt x="4446127" y="0"/>
                </a:cubicBezTo>
                <a:cubicBezTo>
                  <a:pt x="4717644" y="11725"/>
                  <a:pt x="4901973" y="-14650"/>
                  <a:pt x="5219366" y="0"/>
                </a:cubicBezTo>
                <a:cubicBezTo>
                  <a:pt x="5536759" y="14650"/>
                  <a:pt x="5617467" y="23963"/>
                  <a:pt x="5863732" y="0"/>
                </a:cubicBezTo>
                <a:cubicBezTo>
                  <a:pt x="6109997" y="-23963"/>
                  <a:pt x="6301546" y="-4789"/>
                  <a:pt x="6443662" y="0"/>
                </a:cubicBezTo>
                <a:cubicBezTo>
                  <a:pt x="6415972" y="290484"/>
                  <a:pt x="6464687" y="348397"/>
                  <a:pt x="6443662" y="685800"/>
                </a:cubicBezTo>
                <a:cubicBezTo>
                  <a:pt x="6243308" y="709903"/>
                  <a:pt x="6128497" y="699622"/>
                  <a:pt x="5928169" y="685800"/>
                </a:cubicBezTo>
                <a:cubicBezTo>
                  <a:pt x="5727841" y="671978"/>
                  <a:pt x="5404707" y="663162"/>
                  <a:pt x="5154930" y="685800"/>
                </a:cubicBezTo>
                <a:cubicBezTo>
                  <a:pt x="4905153" y="708438"/>
                  <a:pt x="4771127" y="672940"/>
                  <a:pt x="4639437" y="685800"/>
                </a:cubicBezTo>
                <a:cubicBezTo>
                  <a:pt x="4507747" y="698660"/>
                  <a:pt x="4400454" y="664767"/>
                  <a:pt x="4188380" y="685800"/>
                </a:cubicBezTo>
                <a:cubicBezTo>
                  <a:pt x="3976306" y="706833"/>
                  <a:pt x="3829113" y="686562"/>
                  <a:pt x="3737324" y="685800"/>
                </a:cubicBezTo>
                <a:cubicBezTo>
                  <a:pt x="3645535" y="685038"/>
                  <a:pt x="3215742" y="668602"/>
                  <a:pt x="3028521" y="685800"/>
                </a:cubicBezTo>
                <a:cubicBezTo>
                  <a:pt x="2841300" y="702998"/>
                  <a:pt x="2725654" y="696178"/>
                  <a:pt x="2577465" y="685800"/>
                </a:cubicBezTo>
                <a:cubicBezTo>
                  <a:pt x="2429276" y="675422"/>
                  <a:pt x="2247246" y="713195"/>
                  <a:pt x="1933099" y="685800"/>
                </a:cubicBezTo>
                <a:cubicBezTo>
                  <a:pt x="1618952" y="658405"/>
                  <a:pt x="1553314" y="662786"/>
                  <a:pt x="1417606" y="685800"/>
                </a:cubicBezTo>
                <a:cubicBezTo>
                  <a:pt x="1281898" y="708814"/>
                  <a:pt x="934342" y="670563"/>
                  <a:pt x="773239" y="685800"/>
                </a:cubicBezTo>
                <a:cubicBezTo>
                  <a:pt x="612136" y="701037"/>
                  <a:pt x="222221" y="663001"/>
                  <a:pt x="0" y="685800"/>
                </a:cubicBezTo>
                <a:cubicBezTo>
                  <a:pt x="-10987" y="409557"/>
                  <a:pt x="24172" y="195605"/>
                  <a:pt x="0" y="0"/>
                </a:cubicBezTo>
                <a:close/>
              </a:path>
              <a:path w="6443662" h="685800" stroke="0" extrusionOk="0">
                <a:moveTo>
                  <a:pt x="0" y="0"/>
                </a:moveTo>
                <a:cubicBezTo>
                  <a:pt x="254051" y="18691"/>
                  <a:pt x="447997" y="-21588"/>
                  <a:pt x="579930" y="0"/>
                </a:cubicBezTo>
                <a:cubicBezTo>
                  <a:pt x="711863" y="21588"/>
                  <a:pt x="861760" y="-21101"/>
                  <a:pt x="1030986" y="0"/>
                </a:cubicBezTo>
                <a:cubicBezTo>
                  <a:pt x="1200212" y="21101"/>
                  <a:pt x="1577131" y="15930"/>
                  <a:pt x="1804225" y="0"/>
                </a:cubicBezTo>
                <a:cubicBezTo>
                  <a:pt x="2031319" y="-15930"/>
                  <a:pt x="2094231" y="-9896"/>
                  <a:pt x="2384155" y="0"/>
                </a:cubicBezTo>
                <a:cubicBezTo>
                  <a:pt x="2674079" y="9896"/>
                  <a:pt x="2789040" y="23883"/>
                  <a:pt x="2964085" y="0"/>
                </a:cubicBezTo>
                <a:cubicBezTo>
                  <a:pt x="3139130" y="-23883"/>
                  <a:pt x="3476418" y="33675"/>
                  <a:pt x="3737324" y="0"/>
                </a:cubicBezTo>
                <a:cubicBezTo>
                  <a:pt x="3998230" y="-33675"/>
                  <a:pt x="4065335" y="-3045"/>
                  <a:pt x="4252817" y="0"/>
                </a:cubicBezTo>
                <a:cubicBezTo>
                  <a:pt x="4440299" y="3045"/>
                  <a:pt x="4772557" y="-30551"/>
                  <a:pt x="5026056" y="0"/>
                </a:cubicBezTo>
                <a:cubicBezTo>
                  <a:pt x="5279555" y="30551"/>
                  <a:pt x="5439338" y="10923"/>
                  <a:pt x="5799296" y="0"/>
                </a:cubicBezTo>
                <a:cubicBezTo>
                  <a:pt x="6159254" y="-10923"/>
                  <a:pt x="6128635" y="-27697"/>
                  <a:pt x="6443662" y="0"/>
                </a:cubicBezTo>
                <a:cubicBezTo>
                  <a:pt x="6470263" y="240060"/>
                  <a:pt x="6474241" y="493676"/>
                  <a:pt x="6443662" y="685800"/>
                </a:cubicBezTo>
                <a:cubicBezTo>
                  <a:pt x="6156559" y="711032"/>
                  <a:pt x="5988847" y="682645"/>
                  <a:pt x="5734859" y="685800"/>
                </a:cubicBezTo>
                <a:cubicBezTo>
                  <a:pt x="5480871" y="688955"/>
                  <a:pt x="5172882" y="669390"/>
                  <a:pt x="4961620" y="685800"/>
                </a:cubicBezTo>
                <a:cubicBezTo>
                  <a:pt x="4750358" y="702210"/>
                  <a:pt x="4488392" y="715693"/>
                  <a:pt x="4188380" y="685800"/>
                </a:cubicBezTo>
                <a:cubicBezTo>
                  <a:pt x="3888368" y="655907"/>
                  <a:pt x="3912997" y="704374"/>
                  <a:pt x="3672887" y="685800"/>
                </a:cubicBezTo>
                <a:cubicBezTo>
                  <a:pt x="3432777" y="667226"/>
                  <a:pt x="3345337" y="662376"/>
                  <a:pt x="3028521" y="685800"/>
                </a:cubicBezTo>
                <a:cubicBezTo>
                  <a:pt x="2711705" y="709224"/>
                  <a:pt x="2600319" y="675490"/>
                  <a:pt x="2255282" y="685800"/>
                </a:cubicBezTo>
                <a:cubicBezTo>
                  <a:pt x="1910245" y="696110"/>
                  <a:pt x="1861341" y="687326"/>
                  <a:pt x="1610916" y="685800"/>
                </a:cubicBezTo>
                <a:cubicBezTo>
                  <a:pt x="1360491" y="684274"/>
                  <a:pt x="1307404" y="703214"/>
                  <a:pt x="1159859" y="685800"/>
                </a:cubicBezTo>
                <a:cubicBezTo>
                  <a:pt x="1012314" y="668386"/>
                  <a:pt x="781458" y="660184"/>
                  <a:pt x="644366" y="685800"/>
                </a:cubicBezTo>
                <a:cubicBezTo>
                  <a:pt x="507274" y="711416"/>
                  <a:pt x="181783" y="714206"/>
                  <a:pt x="0" y="685800"/>
                </a:cubicBezTo>
                <a:cubicBezTo>
                  <a:pt x="-22123" y="543213"/>
                  <a:pt x="-14861" y="300651"/>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20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What is the difference between IPA and ALE Beer?</a:t>
            </a:r>
          </a:p>
          <a:p>
            <a:pPr marL="0" indent="0">
              <a:buNone/>
            </a:pPr>
            <a:endParaRPr lang="en-US" sz="1800" dirty="0">
              <a:solidFill>
                <a:srgbClr val="292929"/>
              </a:solidFill>
            </a:endParaRPr>
          </a:p>
          <a:p>
            <a:endParaRPr lang="en-US" sz="1600" dirty="0">
              <a:solidFill>
                <a:srgbClr val="292929"/>
              </a:solidFill>
            </a:endParaRPr>
          </a:p>
        </p:txBody>
      </p:sp>
      <p:pic>
        <p:nvPicPr>
          <p:cNvPr id="6" name="Picture 5">
            <a:extLst>
              <a:ext uri="{FF2B5EF4-FFF2-40B4-BE49-F238E27FC236}">
                <a16:creationId xmlns:a16="http://schemas.microsoft.com/office/drawing/2014/main" id="{CE08D0A7-9BA4-B7A7-D8A6-2F8FFECC9E96}"/>
              </a:ext>
            </a:extLst>
          </p:cNvPr>
          <p:cNvPicPr>
            <a:picLocks noChangeAspect="1"/>
          </p:cNvPicPr>
          <p:nvPr/>
        </p:nvPicPr>
        <p:blipFill>
          <a:blip r:embed="rId3"/>
          <a:stretch>
            <a:fillRect/>
          </a:stretch>
        </p:blipFill>
        <p:spPr>
          <a:xfrm>
            <a:off x="1785936" y="1632991"/>
            <a:ext cx="7915275" cy="4524921"/>
          </a:xfrm>
          <a:prstGeom prst="rect">
            <a:avLst/>
          </a:prstGeom>
        </p:spPr>
      </p:pic>
      <p:sp>
        <p:nvSpPr>
          <p:cNvPr id="7" name="Rectangle 6">
            <a:extLst>
              <a:ext uri="{FF2B5EF4-FFF2-40B4-BE49-F238E27FC236}">
                <a16:creationId xmlns:a16="http://schemas.microsoft.com/office/drawing/2014/main" id="{D9C163D5-7B56-788A-E252-392A0AF4F6BE}"/>
              </a:ext>
            </a:extLst>
          </p:cNvPr>
          <p:cNvSpPr/>
          <p:nvPr/>
        </p:nvSpPr>
        <p:spPr>
          <a:xfrm>
            <a:off x="2471738" y="2886075"/>
            <a:ext cx="6443662" cy="685800"/>
          </a:xfrm>
          <a:custGeom>
            <a:avLst/>
            <a:gdLst>
              <a:gd name="connsiteX0" fmla="*/ 0 w 6443662"/>
              <a:gd name="connsiteY0" fmla="*/ 0 h 685800"/>
              <a:gd name="connsiteX1" fmla="*/ 644366 w 6443662"/>
              <a:gd name="connsiteY1" fmla="*/ 0 h 685800"/>
              <a:gd name="connsiteX2" fmla="*/ 1288732 w 6443662"/>
              <a:gd name="connsiteY2" fmla="*/ 0 h 685800"/>
              <a:gd name="connsiteX3" fmla="*/ 1933099 w 6443662"/>
              <a:gd name="connsiteY3" fmla="*/ 0 h 685800"/>
              <a:gd name="connsiteX4" fmla="*/ 2706338 w 6443662"/>
              <a:gd name="connsiteY4" fmla="*/ 0 h 685800"/>
              <a:gd name="connsiteX5" fmla="*/ 3415141 w 6443662"/>
              <a:gd name="connsiteY5" fmla="*/ 0 h 685800"/>
              <a:gd name="connsiteX6" fmla="*/ 3866197 w 6443662"/>
              <a:gd name="connsiteY6" fmla="*/ 0 h 685800"/>
              <a:gd name="connsiteX7" fmla="*/ 4446127 w 6443662"/>
              <a:gd name="connsiteY7" fmla="*/ 0 h 685800"/>
              <a:gd name="connsiteX8" fmla="*/ 5219366 w 6443662"/>
              <a:gd name="connsiteY8" fmla="*/ 0 h 685800"/>
              <a:gd name="connsiteX9" fmla="*/ 5863732 w 6443662"/>
              <a:gd name="connsiteY9" fmla="*/ 0 h 685800"/>
              <a:gd name="connsiteX10" fmla="*/ 6443662 w 6443662"/>
              <a:gd name="connsiteY10" fmla="*/ 0 h 685800"/>
              <a:gd name="connsiteX11" fmla="*/ 6443662 w 6443662"/>
              <a:gd name="connsiteY11" fmla="*/ 685800 h 685800"/>
              <a:gd name="connsiteX12" fmla="*/ 5928169 w 6443662"/>
              <a:gd name="connsiteY12" fmla="*/ 685800 h 685800"/>
              <a:gd name="connsiteX13" fmla="*/ 5154930 w 6443662"/>
              <a:gd name="connsiteY13" fmla="*/ 685800 h 685800"/>
              <a:gd name="connsiteX14" fmla="*/ 4639437 w 6443662"/>
              <a:gd name="connsiteY14" fmla="*/ 685800 h 685800"/>
              <a:gd name="connsiteX15" fmla="*/ 4188380 w 6443662"/>
              <a:gd name="connsiteY15" fmla="*/ 685800 h 685800"/>
              <a:gd name="connsiteX16" fmla="*/ 3737324 w 6443662"/>
              <a:gd name="connsiteY16" fmla="*/ 685800 h 685800"/>
              <a:gd name="connsiteX17" fmla="*/ 3028521 w 6443662"/>
              <a:gd name="connsiteY17" fmla="*/ 685800 h 685800"/>
              <a:gd name="connsiteX18" fmla="*/ 2577465 w 6443662"/>
              <a:gd name="connsiteY18" fmla="*/ 685800 h 685800"/>
              <a:gd name="connsiteX19" fmla="*/ 1933099 w 6443662"/>
              <a:gd name="connsiteY19" fmla="*/ 685800 h 685800"/>
              <a:gd name="connsiteX20" fmla="*/ 1417606 w 6443662"/>
              <a:gd name="connsiteY20" fmla="*/ 685800 h 685800"/>
              <a:gd name="connsiteX21" fmla="*/ 773239 w 6443662"/>
              <a:gd name="connsiteY21" fmla="*/ 685800 h 685800"/>
              <a:gd name="connsiteX22" fmla="*/ 0 w 6443662"/>
              <a:gd name="connsiteY22" fmla="*/ 685800 h 685800"/>
              <a:gd name="connsiteX23" fmla="*/ 0 w 6443662"/>
              <a:gd name="connsiteY2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43662" h="685800" fill="none" extrusionOk="0">
                <a:moveTo>
                  <a:pt x="0" y="0"/>
                </a:moveTo>
                <a:cubicBezTo>
                  <a:pt x="303169" y="2342"/>
                  <a:pt x="372635" y="-1354"/>
                  <a:pt x="644366" y="0"/>
                </a:cubicBezTo>
                <a:cubicBezTo>
                  <a:pt x="916097" y="1354"/>
                  <a:pt x="1065799" y="28444"/>
                  <a:pt x="1288732" y="0"/>
                </a:cubicBezTo>
                <a:cubicBezTo>
                  <a:pt x="1511665" y="-28444"/>
                  <a:pt x="1705047" y="12973"/>
                  <a:pt x="1933099" y="0"/>
                </a:cubicBezTo>
                <a:cubicBezTo>
                  <a:pt x="2161151" y="-12973"/>
                  <a:pt x="2405925" y="22931"/>
                  <a:pt x="2706338" y="0"/>
                </a:cubicBezTo>
                <a:cubicBezTo>
                  <a:pt x="3006751" y="-22931"/>
                  <a:pt x="3113830" y="-28510"/>
                  <a:pt x="3415141" y="0"/>
                </a:cubicBezTo>
                <a:cubicBezTo>
                  <a:pt x="3716452" y="28510"/>
                  <a:pt x="3676993" y="-13566"/>
                  <a:pt x="3866197" y="0"/>
                </a:cubicBezTo>
                <a:cubicBezTo>
                  <a:pt x="4055401" y="13566"/>
                  <a:pt x="4174610" y="-11725"/>
                  <a:pt x="4446127" y="0"/>
                </a:cubicBezTo>
                <a:cubicBezTo>
                  <a:pt x="4717644" y="11725"/>
                  <a:pt x="4901973" y="-14650"/>
                  <a:pt x="5219366" y="0"/>
                </a:cubicBezTo>
                <a:cubicBezTo>
                  <a:pt x="5536759" y="14650"/>
                  <a:pt x="5617467" y="23963"/>
                  <a:pt x="5863732" y="0"/>
                </a:cubicBezTo>
                <a:cubicBezTo>
                  <a:pt x="6109997" y="-23963"/>
                  <a:pt x="6301546" y="-4789"/>
                  <a:pt x="6443662" y="0"/>
                </a:cubicBezTo>
                <a:cubicBezTo>
                  <a:pt x="6415972" y="290484"/>
                  <a:pt x="6464687" y="348397"/>
                  <a:pt x="6443662" y="685800"/>
                </a:cubicBezTo>
                <a:cubicBezTo>
                  <a:pt x="6243308" y="709903"/>
                  <a:pt x="6128497" y="699622"/>
                  <a:pt x="5928169" y="685800"/>
                </a:cubicBezTo>
                <a:cubicBezTo>
                  <a:pt x="5727841" y="671978"/>
                  <a:pt x="5404707" y="663162"/>
                  <a:pt x="5154930" y="685800"/>
                </a:cubicBezTo>
                <a:cubicBezTo>
                  <a:pt x="4905153" y="708438"/>
                  <a:pt x="4771127" y="672940"/>
                  <a:pt x="4639437" y="685800"/>
                </a:cubicBezTo>
                <a:cubicBezTo>
                  <a:pt x="4507747" y="698660"/>
                  <a:pt x="4400454" y="664767"/>
                  <a:pt x="4188380" y="685800"/>
                </a:cubicBezTo>
                <a:cubicBezTo>
                  <a:pt x="3976306" y="706833"/>
                  <a:pt x="3829113" y="686562"/>
                  <a:pt x="3737324" y="685800"/>
                </a:cubicBezTo>
                <a:cubicBezTo>
                  <a:pt x="3645535" y="685038"/>
                  <a:pt x="3215742" y="668602"/>
                  <a:pt x="3028521" y="685800"/>
                </a:cubicBezTo>
                <a:cubicBezTo>
                  <a:pt x="2841300" y="702998"/>
                  <a:pt x="2725654" y="696178"/>
                  <a:pt x="2577465" y="685800"/>
                </a:cubicBezTo>
                <a:cubicBezTo>
                  <a:pt x="2429276" y="675422"/>
                  <a:pt x="2247246" y="713195"/>
                  <a:pt x="1933099" y="685800"/>
                </a:cubicBezTo>
                <a:cubicBezTo>
                  <a:pt x="1618952" y="658405"/>
                  <a:pt x="1553314" y="662786"/>
                  <a:pt x="1417606" y="685800"/>
                </a:cubicBezTo>
                <a:cubicBezTo>
                  <a:pt x="1281898" y="708814"/>
                  <a:pt x="934342" y="670563"/>
                  <a:pt x="773239" y="685800"/>
                </a:cubicBezTo>
                <a:cubicBezTo>
                  <a:pt x="612136" y="701037"/>
                  <a:pt x="222221" y="663001"/>
                  <a:pt x="0" y="685800"/>
                </a:cubicBezTo>
                <a:cubicBezTo>
                  <a:pt x="-10987" y="409557"/>
                  <a:pt x="24172" y="195605"/>
                  <a:pt x="0" y="0"/>
                </a:cubicBezTo>
                <a:close/>
              </a:path>
              <a:path w="6443662" h="685800" stroke="0" extrusionOk="0">
                <a:moveTo>
                  <a:pt x="0" y="0"/>
                </a:moveTo>
                <a:cubicBezTo>
                  <a:pt x="254051" y="18691"/>
                  <a:pt x="447997" y="-21588"/>
                  <a:pt x="579930" y="0"/>
                </a:cubicBezTo>
                <a:cubicBezTo>
                  <a:pt x="711863" y="21588"/>
                  <a:pt x="861760" y="-21101"/>
                  <a:pt x="1030986" y="0"/>
                </a:cubicBezTo>
                <a:cubicBezTo>
                  <a:pt x="1200212" y="21101"/>
                  <a:pt x="1577131" y="15930"/>
                  <a:pt x="1804225" y="0"/>
                </a:cubicBezTo>
                <a:cubicBezTo>
                  <a:pt x="2031319" y="-15930"/>
                  <a:pt x="2094231" y="-9896"/>
                  <a:pt x="2384155" y="0"/>
                </a:cubicBezTo>
                <a:cubicBezTo>
                  <a:pt x="2674079" y="9896"/>
                  <a:pt x="2789040" y="23883"/>
                  <a:pt x="2964085" y="0"/>
                </a:cubicBezTo>
                <a:cubicBezTo>
                  <a:pt x="3139130" y="-23883"/>
                  <a:pt x="3476418" y="33675"/>
                  <a:pt x="3737324" y="0"/>
                </a:cubicBezTo>
                <a:cubicBezTo>
                  <a:pt x="3998230" y="-33675"/>
                  <a:pt x="4065335" y="-3045"/>
                  <a:pt x="4252817" y="0"/>
                </a:cubicBezTo>
                <a:cubicBezTo>
                  <a:pt x="4440299" y="3045"/>
                  <a:pt x="4772557" y="-30551"/>
                  <a:pt x="5026056" y="0"/>
                </a:cubicBezTo>
                <a:cubicBezTo>
                  <a:pt x="5279555" y="30551"/>
                  <a:pt x="5439338" y="10923"/>
                  <a:pt x="5799296" y="0"/>
                </a:cubicBezTo>
                <a:cubicBezTo>
                  <a:pt x="6159254" y="-10923"/>
                  <a:pt x="6128635" y="-27697"/>
                  <a:pt x="6443662" y="0"/>
                </a:cubicBezTo>
                <a:cubicBezTo>
                  <a:pt x="6470263" y="240060"/>
                  <a:pt x="6474241" y="493676"/>
                  <a:pt x="6443662" y="685800"/>
                </a:cubicBezTo>
                <a:cubicBezTo>
                  <a:pt x="6156559" y="711032"/>
                  <a:pt x="5988847" y="682645"/>
                  <a:pt x="5734859" y="685800"/>
                </a:cubicBezTo>
                <a:cubicBezTo>
                  <a:pt x="5480871" y="688955"/>
                  <a:pt x="5172882" y="669390"/>
                  <a:pt x="4961620" y="685800"/>
                </a:cubicBezTo>
                <a:cubicBezTo>
                  <a:pt x="4750358" y="702210"/>
                  <a:pt x="4488392" y="715693"/>
                  <a:pt x="4188380" y="685800"/>
                </a:cubicBezTo>
                <a:cubicBezTo>
                  <a:pt x="3888368" y="655907"/>
                  <a:pt x="3912997" y="704374"/>
                  <a:pt x="3672887" y="685800"/>
                </a:cubicBezTo>
                <a:cubicBezTo>
                  <a:pt x="3432777" y="667226"/>
                  <a:pt x="3345337" y="662376"/>
                  <a:pt x="3028521" y="685800"/>
                </a:cubicBezTo>
                <a:cubicBezTo>
                  <a:pt x="2711705" y="709224"/>
                  <a:pt x="2600319" y="675490"/>
                  <a:pt x="2255282" y="685800"/>
                </a:cubicBezTo>
                <a:cubicBezTo>
                  <a:pt x="1910245" y="696110"/>
                  <a:pt x="1861341" y="687326"/>
                  <a:pt x="1610916" y="685800"/>
                </a:cubicBezTo>
                <a:cubicBezTo>
                  <a:pt x="1360491" y="684274"/>
                  <a:pt x="1307404" y="703214"/>
                  <a:pt x="1159859" y="685800"/>
                </a:cubicBezTo>
                <a:cubicBezTo>
                  <a:pt x="1012314" y="668386"/>
                  <a:pt x="781458" y="660184"/>
                  <a:pt x="644366" y="685800"/>
                </a:cubicBezTo>
                <a:cubicBezTo>
                  <a:pt x="507274" y="711416"/>
                  <a:pt x="181783" y="714206"/>
                  <a:pt x="0" y="685800"/>
                </a:cubicBezTo>
                <a:cubicBezTo>
                  <a:pt x="-22123" y="543213"/>
                  <a:pt x="-14861" y="300651"/>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89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are the states in USA with more beer styles?</a:t>
            </a:r>
            <a:endParaRPr lang="en-US" sz="2000" b="1" i="0" dirty="0">
              <a:solidFill>
                <a:srgbClr val="292929"/>
              </a:solidFill>
              <a:effectLst/>
            </a:endParaRPr>
          </a:p>
          <a:p>
            <a:pPr marL="0" indent="0">
              <a:buNone/>
            </a:pPr>
            <a:endParaRPr lang="en-US" sz="1800" dirty="0">
              <a:solidFill>
                <a:srgbClr val="292929"/>
              </a:solidFill>
            </a:endParaRPr>
          </a:p>
          <a:p>
            <a:endParaRPr lang="en-US" sz="1600" dirty="0">
              <a:solidFill>
                <a:srgbClr val="292929"/>
              </a:solidFill>
            </a:endParaRPr>
          </a:p>
        </p:txBody>
      </p:sp>
      <p:pic>
        <p:nvPicPr>
          <p:cNvPr id="5" name="Picture 4">
            <a:extLst>
              <a:ext uri="{FF2B5EF4-FFF2-40B4-BE49-F238E27FC236}">
                <a16:creationId xmlns:a16="http://schemas.microsoft.com/office/drawing/2014/main" id="{95B47F1C-5B8D-632C-4640-C0C4DDBD30C5}"/>
              </a:ext>
            </a:extLst>
          </p:cNvPr>
          <p:cNvPicPr>
            <a:picLocks noChangeAspect="1"/>
          </p:cNvPicPr>
          <p:nvPr/>
        </p:nvPicPr>
        <p:blipFill>
          <a:blip r:embed="rId3"/>
          <a:stretch>
            <a:fillRect/>
          </a:stretch>
        </p:blipFill>
        <p:spPr>
          <a:xfrm>
            <a:off x="952500" y="1728788"/>
            <a:ext cx="10287000" cy="4598193"/>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7" name="Rectangle 6">
            <a:extLst>
              <a:ext uri="{FF2B5EF4-FFF2-40B4-BE49-F238E27FC236}">
                <a16:creationId xmlns:a16="http://schemas.microsoft.com/office/drawing/2014/main" id="{D9C163D5-7B56-788A-E252-392A0AF4F6BE}"/>
              </a:ext>
            </a:extLst>
          </p:cNvPr>
          <p:cNvSpPr/>
          <p:nvPr/>
        </p:nvSpPr>
        <p:spPr>
          <a:xfrm>
            <a:off x="2057400" y="2886074"/>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3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is the most popular beer style in the United States??</a:t>
            </a:r>
            <a:endParaRPr lang="en-US" sz="2000" b="1" i="0" dirty="0">
              <a:solidFill>
                <a:srgbClr val="292929"/>
              </a:solidFill>
              <a:effectLst/>
            </a:endParaRPr>
          </a:p>
          <a:p>
            <a:pPr marL="0" indent="0">
              <a:buNone/>
            </a:pPr>
            <a:endParaRPr lang="en-US" sz="1800" dirty="0">
              <a:solidFill>
                <a:srgbClr val="292929"/>
              </a:solidFill>
            </a:endParaRPr>
          </a:p>
          <a:p>
            <a:endParaRPr lang="en-US" sz="1600" dirty="0">
              <a:solidFill>
                <a:srgbClr val="292929"/>
              </a:solidFill>
            </a:endParaRP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pic>
        <p:nvPicPr>
          <p:cNvPr id="6" name="Picture 5">
            <a:extLst>
              <a:ext uri="{FF2B5EF4-FFF2-40B4-BE49-F238E27FC236}">
                <a16:creationId xmlns:a16="http://schemas.microsoft.com/office/drawing/2014/main" id="{39680469-234C-7C01-F9DD-33DAD59C6069}"/>
              </a:ext>
            </a:extLst>
          </p:cNvPr>
          <p:cNvPicPr>
            <a:picLocks noChangeAspect="1"/>
          </p:cNvPicPr>
          <p:nvPr/>
        </p:nvPicPr>
        <p:blipFill>
          <a:blip r:embed="rId3"/>
          <a:stretch>
            <a:fillRect/>
          </a:stretch>
        </p:blipFill>
        <p:spPr>
          <a:xfrm>
            <a:off x="671513" y="1764814"/>
            <a:ext cx="9453562" cy="4404698"/>
          </a:xfrm>
          <a:prstGeom prst="rect">
            <a:avLst/>
          </a:prstGeom>
        </p:spPr>
      </p:pic>
      <p:sp>
        <p:nvSpPr>
          <p:cNvPr id="8" name="Rectangle 7">
            <a:extLst>
              <a:ext uri="{FF2B5EF4-FFF2-40B4-BE49-F238E27FC236}">
                <a16:creationId xmlns:a16="http://schemas.microsoft.com/office/drawing/2014/main" id="{FA87207A-B8AA-C6DA-A38C-4DBB8C03BB94}"/>
              </a:ext>
            </a:extLst>
          </p:cNvPr>
          <p:cNvSpPr/>
          <p:nvPr/>
        </p:nvSpPr>
        <p:spPr>
          <a:xfrm>
            <a:off x="1343025" y="3100387"/>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43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dirty="0"/>
              <a:t>Introduction</a:t>
            </a:r>
            <a:endParaRPr dirty="0"/>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2000" dirty="0"/>
              <a:t>In this EDA(Exploratory Data Analysis) we will conduct an analysis about beers sold across different states in the United States</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Show the different beer’s styles managed by each brewery in each state </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Analysis of business areas that the Budweiser corporation could improve: Customer service and Inventory Management</a:t>
            </a:r>
            <a:endParaRPr sz="3200" dirty="0"/>
          </a:p>
          <a:p>
            <a:pPr marL="228600" lvl="0" indent="-228600" algn="l" rtl="0">
              <a:lnSpc>
                <a:spcPct val="90000"/>
              </a:lnSpc>
              <a:spcBef>
                <a:spcPts val="1000"/>
              </a:spcBef>
              <a:spcAft>
                <a:spcPts val="0"/>
              </a:spcAft>
              <a:buClr>
                <a:schemeClr val="dk1"/>
              </a:buClr>
              <a:buSzPts val="1800"/>
              <a:buChar char="•"/>
            </a:pPr>
            <a:r>
              <a:rPr lang="en-US" sz="2000" dirty="0"/>
              <a:t>Strengthen their Budweiser’s position in the market and translating these benefits to the final customer</a:t>
            </a:r>
            <a:endParaRPr sz="3200"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fad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5">
                                            <p:txEl>
                                              <p:pRg st="4" end="4"/>
                                            </p:txEl>
                                          </p:spTgt>
                                        </p:tgtEl>
                                        <p:attrNameLst>
                                          <p:attrName>style.visibility</p:attrName>
                                        </p:attrNameLst>
                                      </p:cBhvr>
                                      <p:to>
                                        <p:strVal val="visible"/>
                                      </p:to>
                                    </p:set>
                                    <p:animEffect transition="in" filter="fade">
                                      <p:cBhvr>
                                        <p:cTn id="17" dur="500"/>
                                        <p:tgtEl>
                                          <p:spTgt spid="16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5">
                                            <p:txEl>
                                              <p:pRg st="5" end="5"/>
                                            </p:txEl>
                                          </p:spTgt>
                                        </p:tgtEl>
                                        <p:attrNameLst>
                                          <p:attrName>style.visibility</p:attrName>
                                        </p:attrNameLst>
                                      </p:cBhvr>
                                      <p:to>
                                        <p:strVal val="visible"/>
                                      </p:to>
                                    </p:set>
                                    <p:animEffect transition="in" filter="fade">
                                      <p:cBhvr>
                                        <p:cTn id="22" dur="500"/>
                                        <p:tgtEl>
                                          <p:spTgt spid="1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Does Budweiser have an American IPA beer?</a:t>
            </a:r>
            <a:endParaRPr lang="en-US" sz="1800" dirty="0">
              <a:solidFill>
                <a:srgbClr val="292929"/>
              </a:solidFill>
            </a:endParaRPr>
          </a:p>
          <a:p>
            <a:endParaRPr lang="en-US" sz="1600" dirty="0">
              <a:solidFill>
                <a:srgbClr val="292929"/>
              </a:solidFill>
            </a:endParaRP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pic>
        <p:nvPicPr>
          <p:cNvPr id="5" name="Picture 4">
            <a:extLst>
              <a:ext uri="{FF2B5EF4-FFF2-40B4-BE49-F238E27FC236}">
                <a16:creationId xmlns:a16="http://schemas.microsoft.com/office/drawing/2014/main" id="{CB36E94D-FD1D-CC72-739D-AE10E20FF184}"/>
              </a:ext>
            </a:extLst>
          </p:cNvPr>
          <p:cNvPicPr>
            <a:picLocks noChangeAspect="1"/>
          </p:cNvPicPr>
          <p:nvPr/>
        </p:nvPicPr>
        <p:blipFill>
          <a:blip r:embed="rId3"/>
          <a:stretch>
            <a:fillRect/>
          </a:stretch>
        </p:blipFill>
        <p:spPr>
          <a:xfrm>
            <a:off x="1550194" y="1719468"/>
            <a:ext cx="9091612" cy="4495390"/>
          </a:xfrm>
          <a:prstGeom prst="rect">
            <a:avLst/>
          </a:prstGeom>
        </p:spPr>
      </p:pic>
      <p:sp>
        <p:nvSpPr>
          <p:cNvPr id="7" name="Rectangle 6">
            <a:extLst>
              <a:ext uri="{FF2B5EF4-FFF2-40B4-BE49-F238E27FC236}">
                <a16:creationId xmlns:a16="http://schemas.microsoft.com/office/drawing/2014/main" id="{91944D28-7750-BBCE-DEF5-84C0411120C3}"/>
              </a:ext>
            </a:extLst>
          </p:cNvPr>
          <p:cNvSpPr/>
          <p:nvPr/>
        </p:nvSpPr>
        <p:spPr>
          <a:xfrm>
            <a:off x="2085975" y="4495799"/>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30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92929"/>
                </a:solidFill>
              </a:rPr>
              <a:t>We ask several questions to </a:t>
            </a:r>
            <a:r>
              <a:rPr lang="en-US" dirty="0" err="1">
                <a:solidFill>
                  <a:srgbClr val="292929"/>
                </a:solidFill>
              </a:rPr>
              <a:t>ChatGPT</a:t>
            </a:r>
            <a:r>
              <a:rPr lang="en-US" dirty="0">
                <a:solidFill>
                  <a:srgbClr val="292929"/>
                </a:solidFill>
              </a:rPr>
              <a:t> and the answers are in alignment with our recommendations and conclusion. For example, in question 1 we asked </a:t>
            </a:r>
            <a:r>
              <a:rPr lang="en-US" dirty="0" err="1">
                <a:solidFill>
                  <a:srgbClr val="292929"/>
                </a:solidFill>
              </a:rPr>
              <a:t>ChatGPT</a:t>
            </a:r>
            <a:r>
              <a:rPr lang="en-US" dirty="0">
                <a:solidFill>
                  <a:srgbClr val="292929"/>
                </a:solidFill>
              </a:rPr>
              <a:t> about the differences between an IPA and a PALE beer and the answer was very similar to ours</a:t>
            </a:r>
          </a:p>
          <a:p>
            <a:r>
              <a:rPr lang="en-US" dirty="0">
                <a:solidFill>
                  <a:srgbClr val="292929"/>
                </a:solidFill>
              </a:rPr>
              <a:t>In question 2, we asked about the most popular states in terms of the array of beer styles. The response of </a:t>
            </a:r>
            <a:r>
              <a:rPr lang="en-US" dirty="0" err="1">
                <a:solidFill>
                  <a:srgbClr val="292929"/>
                </a:solidFill>
              </a:rPr>
              <a:t>ChatGPT</a:t>
            </a:r>
            <a:r>
              <a:rPr lang="en-US" dirty="0">
                <a:solidFill>
                  <a:srgbClr val="292929"/>
                </a:solidFill>
              </a:rPr>
              <a:t> was the same as California and Colorado</a:t>
            </a:r>
          </a:p>
          <a:p>
            <a:r>
              <a:rPr lang="en-US" dirty="0">
                <a:solidFill>
                  <a:srgbClr val="292929"/>
                </a:solidFill>
              </a:rPr>
              <a:t>Finally, question 4 was the most challenging. One of our strong recommendations to Budweiser was launching a new product in the IPA category given the fact that this is the most popular beer style in the United States, and the answer of </a:t>
            </a:r>
            <a:r>
              <a:rPr lang="en-US" dirty="0" err="1">
                <a:solidFill>
                  <a:srgbClr val="292929"/>
                </a:solidFill>
              </a:rPr>
              <a:t>ChatGPT</a:t>
            </a:r>
            <a:r>
              <a:rPr lang="en-US" dirty="0">
                <a:solidFill>
                  <a:srgbClr val="292929"/>
                </a:solidFill>
              </a:rPr>
              <a:t> was that in 2019 Budweiser did it!!!!!! </a:t>
            </a: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Tree>
    <p:extLst>
      <p:ext uri="{BB962C8B-B14F-4D97-AF65-F5344CB8AC3E}">
        <p14:creationId xmlns:p14="http://schemas.microsoft.com/office/powerpoint/2010/main" val="264231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7412-360F-4420-731E-5D97D70A7B95}"/>
              </a:ext>
            </a:extLst>
          </p:cNvPr>
          <p:cNvSpPr>
            <a:spLocks noGrp="1"/>
          </p:cNvSpPr>
          <p:nvPr>
            <p:ph type="ctrTitle"/>
          </p:nvPr>
        </p:nvSpPr>
        <p:spPr/>
        <p:txBody>
          <a:bodyPr/>
          <a:lstStyle/>
          <a:p>
            <a:r>
              <a:rPr lang="en-US" dirty="0"/>
              <a:t>Link to the videos</a:t>
            </a:r>
          </a:p>
        </p:txBody>
      </p:sp>
      <p:sp>
        <p:nvSpPr>
          <p:cNvPr id="3" name="Subtitle 2">
            <a:extLst>
              <a:ext uri="{FF2B5EF4-FFF2-40B4-BE49-F238E27FC236}">
                <a16:creationId xmlns:a16="http://schemas.microsoft.com/office/drawing/2014/main" id="{72240934-6203-95B4-3C83-D87387C5ECB6}"/>
              </a:ext>
            </a:extLst>
          </p:cNvPr>
          <p:cNvSpPr>
            <a:spLocks noGrp="1"/>
          </p:cNvSpPr>
          <p:nvPr>
            <p:ph type="subTitle" idx="1"/>
          </p:nvPr>
        </p:nvSpPr>
        <p:spPr/>
        <p:txBody>
          <a:bodyPr>
            <a:normAutofit fontScale="70000" lnSpcReduction="20000"/>
          </a:bodyPr>
          <a:lstStyle/>
          <a:p>
            <a:pPr marL="50800" indent="0" algn="l"/>
            <a:r>
              <a:rPr lang="en-US" dirty="0"/>
              <a:t>Carlos Estevez</a:t>
            </a:r>
          </a:p>
          <a:p>
            <a:pPr marL="50800" indent="0" algn="l"/>
            <a:r>
              <a:rPr lang="en-US" dirty="0"/>
              <a:t>https://www.youtube.com/watch?v=iuUFhSnSK4k</a:t>
            </a:r>
          </a:p>
          <a:p>
            <a:pPr marL="50800" indent="0" algn="l"/>
            <a:endParaRPr lang="en-US" dirty="0"/>
          </a:p>
          <a:p>
            <a:pPr marL="50800" indent="0" algn="l"/>
            <a:r>
              <a:rPr lang="en-US" sz="2400" dirty="0" err="1"/>
              <a:t>Haitie</a:t>
            </a:r>
            <a:r>
              <a:rPr lang="en-US" sz="2400" dirty="0"/>
              <a:t> Liu</a:t>
            </a:r>
          </a:p>
          <a:p>
            <a:pPr marL="50800" indent="0" algn="l"/>
            <a:r>
              <a:rPr lang="en-US" dirty="0"/>
              <a:t>https://youtu.be/E9V3VX5xglI</a:t>
            </a:r>
          </a:p>
          <a:p>
            <a:endParaRPr lang="en-US" dirty="0"/>
          </a:p>
        </p:txBody>
      </p:sp>
    </p:spTree>
    <p:extLst>
      <p:ext uri="{BB962C8B-B14F-4D97-AF65-F5344CB8AC3E}">
        <p14:creationId xmlns:p14="http://schemas.microsoft.com/office/powerpoint/2010/main" val="173287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b6584572ae_0_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Thank You!</a:t>
            </a:r>
            <a:endParaRPr/>
          </a:p>
        </p:txBody>
      </p:sp>
      <p:sp>
        <p:nvSpPr>
          <p:cNvPr id="430" name="Google Shape;430;g1b6584572ae_0_1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500" dirty="0"/>
              <a:t>Carlos Estevez:</a:t>
            </a:r>
            <a:endParaRPr sz="2500" dirty="0"/>
          </a:p>
          <a:p>
            <a:pPr marL="0" lvl="0" indent="0" algn="l" rtl="0">
              <a:spcBef>
                <a:spcPts val="0"/>
              </a:spcBef>
              <a:spcAft>
                <a:spcPts val="0"/>
              </a:spcAft>
              <a:buClr>
                <a:schemeClr val="dk1"/>
              </a:buClr>
              <a:buSzPts val="2400"/>
              <a:buNone/>
            </a:pPr>
            <a:r>
              <a:rPr lang="en-US" sz="2500" dirty="0">
                <a:solidFill>
                  <a:srgbClr val="2D3B45"/>
                </a:solidFill>
                <a:highlight>
                  <a:srgbClr val="FFFFFF"/>
                </a:highlight>
              </a:rPr>
              <a:t>cestevez@smu.edu</a:t>
            </a:r>
            <a:endParaRPr sz="2500" dirty="0"/>
          </a:p>
          <a:p>
            <a:pPr marL="0" lvl="0" indent="0" algn="l" rtl="0">
              <a:spcBef>
                <a:spcPts val="0"/>
              </a:spcBef>
              <a:spcAft>
                <a:spcPts val="0"/>
              </a:spcAft>
              <a:buClr>
                <a:schemeClr val="dk1"/>
              </a:buClr>
              <a:buSzPts val="2400"/>
              <a:buNone/>
            </a:pPr>
            <a:endParaRPr sz="2500" dirty="0"/>
          </a:p>
          <a:p>
            <a:pPr marL="0" lvl="0" indent="0" algn="l" rtl="0">
              <a:spcBef>
                <a:spcPts val="0"/>
              </a:spcBef>
              <a:spcAft>
                <a:spcPts val="0"/>
              </a:spcAft>
              <a:buClr>
                <a:schemeClr val="dk1"/>
              </a:buClr>
              <a:buSzPts val="2400"/>
              <a:buNone/>
            </a:pPr>
            <a:r>
              <a:rPr lang="en-US" sz="2500" dirty="0" err="1"/>
              <a:t>Haitie</a:t>
            </a:r>
            <a:r>
              <a:rPr lang="en-US" sz="2500" dirty="0"/>
              <a:t> Liu:</a:t>
            </a:r>
            <a:endParaRPr sz="2500" dirty="0"/>
          </a:p>
          <a:p>
            <a:pPr marL="0" lvl="0" indent="0" algn="l" rtl="0">
              <a:spcBef>
                <a:spcPts val="0"/>
              </a:spcBef>
              <a:spcAft>
                <a:spcPts val="0"/>
              </a:spcAft>
              <a:buClr>
                <a:schemeClr val="dk1"/>
              </a:buClr>
              <a:buSzPts val="2400"/>
              <a:buFont typeface="Arial"/>
              <a:buNone/>
            </a:pPr>
            <a:r>
              <a:rPr lang="en-US" sz="2500" dirty="0"/>
              <a:t>haitiel@mail.smu.edu</a:t>
            </a:r>
            <a:endParaRPr sz="2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Important facts</a:t>
            </a:r>
            <a:endParaRPr dirty="0"/>
          </a:p>
        </p:txBody>
      </p:sp>
      <p:sp>
        <p:nvSpPr>
          <p:cNvPr id="171" name="Google Shape;171;p4"/>
          <p:cNvSpPr txBox="1"/>
          <p:nvPr/>
        </p:nvSpPr>
        <p:spPr>
          <a:xfrm>
            <a:off x="404943" y="1305017"/>
            <a:ext cx="6288820" cy="45820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rPr>
              <a:t>Budweiser is an American-style pale lager</a:t>
            </a:r>
            <a:r>
              <a:rPr lang="en-US" sz="2800" dirty="0">
                <a:solidFill>
                  <a:schemeClr val="tx1"/>
                </a:solidFill>
                <a:latin typeface="Trebuchet MS" panose="020B0603020202020204" pitchFamily="34" charset="0"/>
                <a:ea typeface="Calibri"/>
                <a:cs typeface="Calibri"/>
                <a:sym typeface="Calibri"/>
              </a:rPr>
              <a:t> </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Americans were mostly drinking heavy in the 1850s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created refreshing light lager perfect for hot summers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is classified as an American lager</a:t>
            </a:r>
            <a:endParaRPr sz="2800" dirty="0">
              <a:solidFill>
                <a:schemeClr val="tx1"/>
              </a:solidFill>
              <a:latin typeface="Trebuchet MS" panose="020B0603020202020204" pitchFamily="34" charset="0"/>
            </a:endParaRPr>
          </a:p>
        </p:txBody>
      </p:sp>
      <p:pic>
        <p:nvPicPr>
          <p:cNvPr id="172" name="Google Shape;172;p4"/>
          <p:cNvPicPr preferRelativeResize="0"/>
          <p:nvPr/>
        </p:nvPicPr>
        <p:blipFill rotWithShape="1">
          <a:blip r:embed="rId3">
            <a:alphaModFix/>
          </a:blip>
          <a:srcRect/>
          <a:stretch/>
        </p:blipFill>
        <p:spPr>
          <a:xfrm>
            <a:off x="7616280" y="1511299"/>
            <a:ext cx="4229491" cy="4981575"/>
          </a:xfrm>
          <a:prstGeom prst="rect">
            <a:avLst/>
          </a:prstGeom>
          <a:noFill/>
          <a:ln>
            <a:noFill/>
          </a:ln>
        </p:spPr>
      </p:pic>
      <p:cxnSp>
        <p:nvCxnSpPr>
          <p:cNvPr id="173" name="Google Shape;173;p4"/>
          <p:cNvCxnSpPr>
            <a:cxnSpLocks/>
          </p:cNvCxnSpPr>
          <p:nvPr/>
        </p:nvCxnSpPr>
        <p:spPr>
          <a:xfrm>
            <a:off x="7306322" y="1511299"/>
            <a:ext cx="0" cy="534670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2" end="2"/>
                                            </p:txEl>
                                          </p:spTgt>
                                        </p:tgtEl>
                                        <p:attrNameLst>
                                          <p:attrName>style.visibility</p:attrName>
                                        </p:attrNameLst>
                                      </p:cBhvr>
                                      <p:to>
                                        <p:strVal val="visible"/>
                                      </p:to>
                                    </p:set>
                                    <p:animEffect transition="in" filter="fade">
                                      <p:cBhvr>
                                        <p:cTn id="12" dur="500"/>
                                        <p:tgtEl>
                                          <p:spTgt spid="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4" end="4"/>
                                            </p:txEl>
                                          </p:spTgt>
                                        </p:tgtEl>
                                        <p:attrNameLst>
                                          <p:attrName>style.visibility</p:attrName>
                                        </p:attrNameLst>
                                      </p:cBhvr>
                                      <p:to>
                                        <p:strVal val="visible"/>
                                      </p:to>
                                    </p:set>
                                    <p:animEffect transition="in" filter="fade">
                                      <p:cBhvr>
                                        <p:cTn id="17" dur="500"/>
                                        <p:tgtEl>
                                          <p:spTgt spid="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6" end="6"/>
                                            </p:txEl>
                                          </p:spTgt>
                                        </p:tgtEl>
                                        <p:attrNameLst>
                                          <p:attrName>style.visibility</p:attrName>
                                        </p:attrNameLst>
                                      </p:cBhvr>
                                      <p:to>
                                        <p:strVal val="visible"/>
                                      </p:to>
                                    </p:set>
                                    <p:animEffect transition="in" filter="fade">
                                      <p:cBhvr>
                                        <p:cTn id="22" dur="500"/>
                                        <p:tgtEl>
                                          <p:spTgt spid="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3B3D3B"/>
              </a:buClr>
              <a:buSzPts val="2000"/>
              <a:buChar char="•"/>
            </a:pPr>
            <a:r>
              <a:rPr lang="en-US" sz="2400" b="0" i="0" dirty="0">
                <a:solidFill>
                  <a:srgbClr val="3B3D3B"/>
                </a:solidFill>
                <a:latin typeface="Trebuchet MS" panose="020B0603020202020204" pitchFamily="34" charset="0"/>
                <a:ea typeface="Proxima Nova"/>
                <a:cs typeface="Proxima Nova"/>
                <a:sym typeface="Proxima Nova"/>
              </a:rPr>
              <a:t>Two characteristics used to describe styles : Alcohol by volume (ABV) and international bitterness unit (IBU)</a:t>
            </a:r>
          </a:p>
          <a:p>
            <a:pPr marL="228600" lvl="0" indent="-228600" algn="l" rtl="0">
              <a:lnSpc>
                <a:spcPct val="90000"/>
              </a:lnSpc>
              <a:spcBef>
                <a:spcPts val="0"/>
              </a:spcBef>
              <a:spcAft>
                <a:spcPts val="0"/>
              </a:spcAft>
              <a:buClr>
                <a:srgbClr val="3B3D3B"/>
              </a:buClr>
              <a:buSzPts val="2000"/>
              <a:buChar char="•"/>
            </a:pPr>
            <a:endParaRPr sz="3200" dirty="0">
              <a:latin typeface="Trebuchet MS" panose="020B0603020202020204" pitchFamily="34" charset="0"/>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ABV represents the percentage of alcohol in the beer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Beers with a higher ABV have a more bitter flavor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IBU is a measurement of the number of bitter flavor compounds in a beer. </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The IBU scale fall between 5 IBUs and 120 IBUs. Anything higher than 120 can't be detected by the average palate</a:t>
            </a:r>
            <a:endParaRPr sz="3200" dirty="0">
              <a:latin typeface="Trebuchet MS" panose="020B06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 and IPA (historically called India Pale Ale) are two of the most well-known beer styles</a:t>
            </a:r>
          </a:p>
          <a:p>
            <a:pPr marR="0" lvl="0" algn="l" rtl="0">
              <a:lnSpc>
                <a:spcPct val="90000"/>
              </a:lnSpc>
              <a:spcBef>
                <a:spcPts val="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have bigger flavors and slightly higher ABV than Pales</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ales will usually be between 4.5 – 6.2% ABV</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usually sit between 5 – 7.5% ABV</a:t>
            </a:r>
          </a:p>
          <a:p>
            <a:pPr marR="0" lvl="0" algn="l" rtl="0">
              <a:lnSpc>
                <a:spcPct val="90000"/>
              </a:lnSpc>
              <a:spcBef>
                <a:spcPts val="1000"/>
              </a:spcBef>
              <a:spcAft>
                <a:spcPts val="0"/>
              </a:spcAft>
              <a:buClr>
                <a:srgbClr val="333333"/>
              </a:buClr>
              <a:buSzPts val="2000"/>
            </a:pPr>
            <a:endParaRPr sz="1600" dirty="0"/>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tend to have higher ABV and IBU</a:t>
            </a:r>
            <a:endParaRPr sz="1600"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424033"/>
            <a:ext cx="4537602" cy="5177934"/>
          </a:xfrm>
          <a:prstGeom prst="rect">
            <a:avLst/>
          </a:prstGeom>
          <a:noFill/>
          <a:ln>
            <a:noFill/>
          </a:ln>
        </p:spPr>
      </p:pic>
      <p:cxnSp>
        <p:nvCxnSpPr>
          <p:cNvPr id="189" name="Google Shape;189;p6"/>
          <p:cNvCxnSpPr>
            <a:cxnSpLocks/>
          </p:cNvCxnSpPr>
          <p:nvPr/>
        </p:nvCxnSpPr>
        <p:spPr>
          <a:xfrm>
            <a:off x="7306322" y="1424033"/>
            <a:ext cx="0" cy="5433967"/>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5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4" end="4"/>
                                            </p:txEl>
                                          </p:spTgt>
                                        </p:tgtEl>
                                        <p:attrNameLst>
                                          <p:attrName>style.visibility</p:attrName>
                                        </p:attrNameLst>
                                      </p:cBhvr>
                                      <p:to>
                                        <p:strVal val="visible"/>
                                      </p:to>
                                    </p:set>
                                    <p:animEffect transition="in" filter="fade">
                                      <p:cBhvr>
                                        <p:cTn id="17" dur="500"/>
                                        <p:tgtEl>
                                          <p:spTgt spid="18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6" end="6"/>
                                            </p:txEl>
                                          </p:spTgt>
                                        </p:tgtEl>
                                        <p:attrNameLst>
                                          <p:attrName>style.visibility</p:attrName>
                                        </p:attrNameLst>
                                      </p:cBhvr>
                                      <p:to>
                                        <p:strVal val="visible"/>
                                      </p:to>
                                    </p:set>
                                    <p:animEffect transition="in" filter="fade">
                                      <p:cBhvr>
                                        <p:cTn id="22" dur="500"/>
                                        <p:tgtEl>
                                          <p:spTgt spid="18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8" end="8"/>
                                            </p:txEl>
                                          </p:spTgt>
                                        </p:tgtEl>
                                        <p:attrNameLst>
                                          <p:attrName>style.visibility</p:attrName>
                                        </p:attrNameLst>
                                      </p:cBhvr>
                                      <p:to>
                                        <p:strVal val="visible"/>
                                      </p:to>
                                    </p:set>
                                    <p:animEffect transition="in" filter="fade">
                                      <p:cBhvr>
                                        <p:cTn id="27" dur="5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7008</TotalTime>
  <Words>1807</Words>
  <Application>Microsoft Office PowerPoint</Application>
  <PresentationFormat>Widescreen</PresentationFormat>
  <Paragraphs>268</Paragraphs>
  <Slides>33</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Calibri</vt:lpstr>
      <vt:lpstr>Roboto</vt:lpstr>
      <vt:lpstr>Arial</vt:lpstr>
      <vt:lpstr>Courier New</vt:lpstr>
      <vt:lpstr>Trebuchet MS</vt:lpstr>
      <vt:lpstr>Office Theme</vt:lpstr>
      <vt:lpstr>1_Custom Design</vt:lpstr>
      <vt:lpstr>EDA Analysis Beer and Breweries Budweiser</vt:lpstr>
      <vt:lpstr>Objectives</vt:lpstr>
      <vt:lpstr>Introduction</vt:lpstr>
      <vt:lpstr>Important facts</vt:lpstr>
      <vt:lpstr>IBU and ABV </vt:lpstr>
      <vt:lpstr>IPA and PALE</vt:lpstr>
      <vt:lpstr>Product Lineup</vt:lpstr>
      <vt:lpstr>Datasets </vt:lpstr>
      <vt:lpstr>1.How many breweries are in each state    </vt:lpstr>
      <vt:lpstr>1.The Top Breweries The Big 5    </vt:lpstr>
      <vt:lpstr>3.Analysis of missing values</vt:lpstr>
      <vt:lpstr>3.Analysis of missing values</vt:lpstr>
      <vt:lpstr>3.Analysis of missing values</vt:lpstr>
      <vt:lpstr>4. Median ABV AND IBU by State</vt:lpstr>
      <vt:lpstr>5. Top 5 ABV Beer In Each State</vt:lpstr>
      <vt:lpstr>5. Top 5 IBU Beer In Each State</vt:lpstr>
      <vt:lpstr>5. Summary Statistics </vt:lpstr>
      <vt:lpstr>6.Summary statistics and distribution ABV </vt:lpstr>
      <vt:lpstr>7.Relationship between IBU and ABV</vt:lpstr>
      <vt:lpstr>8.Difference between IPA and PALE Beer types</vt:lpstr>
      <vt:lpstr>8.Difference between IPA and PALE Beer types</vt:lpstr>
      <vt:lpstr>9.Analysis of Beer Assortment by State</vt:lpstr>
      <vt:lpstr>9.Analysis of Beer Assortment by State</vt:lpstr>
      <vt:lpstr>9.Most popular beer styles</vt:lpstr>
      <vt:lpstr>9.Most popular beer styles</vt:lpstr>
      <vt:lpstr>10.Chat GPT Questions</vt:lpstr>
      <vt:lpstr>10.Chat GPT Questions</vt:lpstr>
      <vt:lpstr>10.Chat GPT Questions</vt:lpstr>
      <vt:lpstr>10.Chat GPT Questions</vt:lpstr>
      <vt:lpstr>10.Chat GPT Questions</vt:lpstr>
      <vt:lpstr>10.Chat GPT Questions</vt:lpstr>
      <vt:lpstr>Link to the videos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42</cp:revision>
  <dcterms:created xsi:type="dcterms:W3CDTF">2023-02-19T19:11:05Z</dcterms:created>
  <dcterms:modified xsi:type="dcterms:W3CDTF">2023-04-03T15:14:39Z</dcterms:modified>
</cp:coreProperties>
</file>